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sldIdLst>
    <p:sldId id="256" r:id="rId2"/>
    <p:sldId id="257" r:id="rId3"/>
    <p:sldId id="258" r:id="rId4"/>
    <p:sldId id="259" r:id="rId5"/>
    <p:sldId id="280" r:id="rId6"/>
    <p:sldId id="260" r:id="rId7"/>
    <p:sldId id="285" r:id="rId8"/>
    <p:sldId id="261" r:id="rId9"/>
    <p:sldId id="262" r:id="rId10"/>
    <p:sldId id="263" r:id="rId11"/>
    <p:sldId id="265" r:id="rId12"/>
    <p:sldId id="266" r:id="rId13"/>
    <p:sldId id="268" r:id="rId14"/>
    <p:sldId id="271" r:id="rId15"/>
    <p:sldId id="270" r:id="rId16"/>
    <p:sldId id="272" r:id="rId17"/>
    <p:sldId id="273" r:id="rId18"/>
    <p:sldId id="275" r:id="rId19"/>
    <p:sldId id="276" r:id="rId20"/>
    <p:sldId id="277" r:id="rId21"/>
    <p:sldId id="278" r:id="rId22"/>
    <p:sldId id="281" r:id="rId23"/>
    <p:sldId id="283" r:id="rId24"/>
    <p:sldId id="284" r:id="rId25"/>
    <p:sldId id="282" r:id="rId26"/>
    <p:sldId id="279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2" name="副标题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C3A134-F1C3-464B-BF47-54DC2DE08F52}" type="datetimeFigureOut">
              <a:rPr lang="en-US" smtClean="0"/>
              <a:t>28/11/16</a:t>
            </a:fld>
            <a:endParaRPr lang="en-US"/>
          </a:p>
        </p:txBody>
      </p:sp>
      <p:sp>
        <p:nvSpPr>
          <p:cNvPr id="20" name="页脚占位符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椭圆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C3A134-F1C3-464B-BF47-54DC2DE08F52}" type="datetimeFigureOut">
              <a:rPr lang="en-US" smtClean="0"/>
              <a:t>28/11/16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C3A134-F1C3-464B-BF47-54DC2DE08F52}" type="datetimeFigureOut">
              <a:rPr lang="en-US" smtClean="0"/>
              <a:t>28/11/16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C3A134-F1C3-464B-BF47-54DC2DE08F52}" type="datetimeFigureOut">
              <a:rPr lang="en-US" smtClean="0"/>
              <a:t>28/11/16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C3A134-F1C3-464B-BF47-54DC2DE08F52}" type="datetimeFigureOut">
              <a:rPr lang="en-US" smtClean="0"/>
              <a:t>28/11/16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椭圆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C3A134-F1C3-464B-BF47-54DC2DE08F52}" type="datetimeFigureOut">
              <a:rPr lang="en-US" smtClean="0"/>
              <a:t>28/11/16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C3A134-F1C3-464B-BF47-54DC2DE08F52}" type="datetimeFigureOut">
              <a:rPr lang="en-US" smtClean="0"/>
              <a:t>28/11/16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C3A134-F1C3-464B-BF47-54DC2DE08F52}" type="datetimeFigureOut">
              <a:rPr lang="en-US" smtClean="0"/>
              <a:t>28/11/16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C3A134-F1C3-464B-BF47-54DC2DE08F52}" type="datetimeFigureOut">
              <a:rPr lang="en-US" smtClean="0"/>
              <a:t>28/11/16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6" name="矩形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C3A134-F1C3-464B-BF47-54DC2DE08F52}" type="datetimeFigureOut">
              <a:rPr lang="en-US" smtClean="0"/>
              <a:t>28/11/16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C3A134-F1C3-464B-BF47-54DC2DE08F52}" type="datetimeFigureOut">
              <a:rPr lang="en-US" smtClean="0"/>
              <a:t>28/11/16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zh-CN" altLang="en-US" smtClean="0"/>
              <a:t>将图片拖动到占位符，或单击添加图标</a:t>
            </a:r>
            <a:endParaRPr kumimoji="0" lang="en-US" dirty="0"/>
          </a:p>
        </p:txBody>
      </p:sp>
      <p:sp>
        <p:nvSpPr>
          <p:cNvPr id="9" name="进程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进程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饼图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同心圆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二级</a:t>
            </a:r>
          </a:p>
          <a:p>
            <a:pPr lvl="2" eaLnBrk="1" latinLnBrk="0" hangingPunct="1"/>
            <a:r>
              <a:rPr kumimoji="0" lang="zh-CN" altLang="en-US" smtClean="0"/>
              <a:t>三级</a:t>
            </a:r>
          </a:p>
          <a:p>
            <a:pPr lvl="3" eaLnBrk="1" latinLnBrk="0" hangingPunct="1"/>
            <a:r>
              <a:rPr kumimoji="0" lang="zh-CN" altLang="en-US" smtClean="0"/>
              <a:t>四级</a:t>
            </a:r>
          </a:p>
          <a:p>
            <a:pPr lvl="4" eaLnBrk="1" latinLnBrk="0" hangingPunct="1"/>
            <a:r>
              <a:rPr kumimoji="0" lang="zh-CN" altLang="en-US" smtClean="0"/>
              <a:t>五级</a:t>
            </a:r>
            <a:endParaRPr kumimoji="0" lang="en-US"/>
          </a:p>
        </p:txBody>
      </p:sp>
      <p:sp>
        <p:nvSpPr>
          <p:cNvPr id="24" name="日期占位符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t>28/11/16</a:t>
            </a:fld>
            <a:endParaRPr 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 dirty="0"/>
          </a:p>
        </p:txBody>
      </p:sp>
      <p:sp>
        <p:nvSpPr>
          <p:cNvPr id="15" name="矩形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91974" y="1392888"/>
            <a:ext cx="7298009" cy="2301240"/>
          </a:xfrm>
        </p:spPr>
        <p:txBody>
          <a:bodyPr/>
          <a:lstStyle/>
          <a:p>
            <a:pPr algn="ctr"/>
            <a:r>
              <a:rPr kumimoji="1" lang="zh-CN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室内图像的家具多标签标注与箱体重建算法研究</a:t>
            </a:r>
            <a:endParaRPr kumimoji="1" lang="zh-CN" alt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59687" y="4581893"/>
            <a:ext cx="389080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1541447 </a:t>
            </a:r>
            <a:r>
              <a:rPr kumimoji="1" lang="zh-CN" altLang="en-US" sz="2800" dirty="0" smtClean="0"/>
              <a:t>马天瑶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指导老师：贾金原</a:t>
            </a:r>
            <a:r>
              <a:rPr kumimoji="1" lang="en-US" altLang="zh-CN" sz="2800" dirty="0" smtClean="0"/>
              <a:t> </a:t>
            </a:r>
            <a:r>
              <a:rPr kumimoji="1" lang="zh-CN" altLang="en-US" sz="2800" dirty="0" smtClean="0"/>
              <a:t>教授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                  </a:t>
            </a:r>
            <a:r>
              <a:rPr kumimoji="1" lang="zh-CN" altLang="en-US" sz="2800" dirty="0" smtClean="0"/>
              <a:t>粱爽</a:t>
            </a:r>
            <a:r>
              <a:rPr kumimoji="1" lang="en-US" altLang="zh-CN" sz="2800" dirty="0" smtClean="0"/>
              <a:t> </a:t>
            </a:r>
            <a:r>
              <a:rPr kumimoji="1" lang="zh-CN" altLang="en-US" sz="2800" dirty="0" smtClean="0"/>
              <a:t>副教授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7914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800" dirty="0" smtClean="0">
                <a:solidFill>
                  <a:srgbClr val="F7DF56"/>
                </a:solidFill>
              </a:rPr>
              <a:t>应用价值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8691" y="1600200"/>
            <a:ext cx="7683141" cy="4529719"/>
          </a:xfrm>
        </p:spPr>
        <p:txBody>
          <a:bodyPr>
            <a:normAutofit fontScale="85000" lnSpcReduction="10000"/>
          </a:bodyPr>
          <a:lstStyle/>
          <a:p>
            <a:r>
              <a:rPr lang="zh-CN" altLang="zh-CN" dirty="0" smtClean="0"/>
              <a:t>本课题着力于获取丰</a:t>
            </a:r>
            <a:r>
              <a:rPr lang="zh-CN" altLang="zh-CN" dirty="0"/>
              <a:t>富、准确的图像信息，</a:t>
            </a:r>
            <a:r>
              <a:rPr lang="zh-CN" altLang="zh-CN" dirty="0" smtClean="0"/>
              <a:t>提出一个基于深度学习</a:t>
            </a:r>
            <a:r>
              <a:rPr lang="zh-CN" altLang="en-US" dirty="0" smtClean="0"/>
              <a:t>（</a:t>
            </a:r>
            <a:r>
              <a:rPr lang="en-US" altLang="zh-CN" dirty="0" smtClean="0"/>
              <a:t>CNN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RNN</a:t>
            </a:r>
            <a:r>
              <a:rPr lang="zh-CN" altLang="en-US" dirty="0" smtClean="0"/>
              <a:t>）</a:t>
            </a:r>
            <a:r>
              <a:rPr lang="zh-CN" altLang="zh-CN" dirty="0" smtClean="0"/>
              <a:t>的</a:t>
            </a:r>
            <a:r>
              <a:rPr lang="zh-CN" altLang="zh-CN" dirty="0"/>
              <a:t>方法，对室内图像中的家具进行多标签标注，并且进行图像分割来实现家具的箱体重建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zh-CN" altLang="zh-CN" dirty="0" smtClean="0"/>
              <a:t>该方法能获取到更为详细</a:t>
            </a:r>
            <a:r>
              <a:rPr lang="zh-CN" altLang="zh-CN" dirty="0"/>
              <a:t>的属性信息，为家居自动布局提供了丰富的案例。同时，该方法完全摆脱了通过用户手动标注物体去进行建模，生成的家具箱体模型更为精确、不杂乱。进而降低家居虚拟展示过程的复杂性，并提高虚拟展示的内容丰富性和精确性，为家居智能交互作了很好的铺垫</a:t>
            </a:r>
            <a:r>
              <a:rPr lang="zh-CN" altLang="zh-CN" dirty="0" smtClean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463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800" dirty="0">
                <a:solidFill>
                  <a:srgbClr val="F7DF56"/>
                </a:solidFill>
              </a:rPr>
              <a:t>研究内容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360120" cy="4712884"/>
          </a:xfrm>
        </p:spPr>
        <p:txBody>
          <a:bodyPr/>
          <a:lstStyle/>
          <a:p>
            <a:r>
              <a:rPr kumimoji="1" lang="zh-CN" altLang="en-US" dirty="0" smtClean="0"/>
              <a:t>总体架构图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92793" y="1222167"/>
            <a:ext cx="4917674" cy="911699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6765893" y="660056"/>
            <a:ext cx="1632140" cy="418425"/>
          </a:xfrm>
          <a:prstGeom prst="roundRect">
            <a:avLst/>
          </a:prstGeom>
          <a:solidFill>
            <a:srgbClr val="FFFFFF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带有标注的数据集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24986" y="1567624"/>
            <a:ext cx="1513954" cy="3717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训练图像标注网络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19424" y="5360165"/>
            <a:ext cx="3043511" cy="11216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853377" y="3502233"/>
            <a:ext cx="1841957" cy="526328"/>
          </a:xfrm>
          <a:prstGeom prst="roundRect">
            <a:avLst/>
          </a:prstGeom>
          <a:solidFill>
            <a:srgbClr val="FFFFFF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室内图像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70121" y="2824011"/>
            <a:ext cx="4740345" cy="188277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831277" y="5805434"/>
            <a:ext cx="1700998" cy="51123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坐标转换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49144" y="3246617"/>
            <a:ext cx="1700998" cy="51123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图像多标签标注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65750" y="3932388"/>
            <a:ext cx="1700998" cy="51123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灭点检测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768289" y="3246617"/>
            <a:ext cx="1700998" cy="51123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图像分割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cxnSp>
        <p:nvCxnSpPr>
          <p:cNvPr id="15" name="直线箭头连接符 14"/>
          <p:cNvCxnSpPr>
            <a:stCxn id="6" idx="2"/>
            <a:endCxn id="7" idx="0"/>
          </p:cNvCxnSpPr>
          <p:nvPr/>
        </p:nvCxnSpPr>
        <p:spPr>
          <a:xfrm>
            <a:off x="7581963" y="1078481"/>
            <a:ext cx="0" cy="489143"/>
          </a:xfrm>
          <a:prstGeom prst="straightConnector1">
            <a:avLst/>
          </a:prstGeom>
          <a:ln w="31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195922" y="2826784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 smtClean="0"/>
              <a:t>室内图像处理</a:t>
            </a:r>
            <a:endParaRPr kumimoji="1" lang="zh-CN" altLang="en-US" sz="12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5146129" y="536016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 smtClean="0"/>
              <a:t>家具箱体重建</a:t>
            </a:r>
            <a:endParaRPr kumimoji="1" lang="zh-CN" altLang="en-US" sz="1200" b="1" dirty="0"/>
          </a:p>
        </p:txBody>
      </p:sp>
      <p:cxnSp>
        <p:nvCxnSpPr>
          <p:cNvPr id="18" name="直线箭头连接符 17"/>
          <p:cNvCxnSpPr>
            <a:stCxn id="9" idx="3"/>
            <a:endCxn id="10" idx="1"/>
          </p:cNvCxnSpPr>
          <p:nvPr/>
        </p:nvCxnSpPr>
        <p:spPr>
          <a:xfrm>
            <a:off x="3695334" y="3765397"/>
            <a:ext cx="474787" cy="0"/>
          </a:xfrm>
          <a:prstGeom prst="straightConnector1">
            <a:avLst/>
          </a:prstGeom>
          <a:ln w="31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下箭头 18"/>
          <p:cNvSpPr/>
          <p:nvPr/>
        </p:nvSpPr>
        <p:spPr>
          <a:xfrm>
            <a:off x="6281496" y="2154021"/>
            <a:ext cx="709324" cy="653382"/>
          </a:xfrm>
          <a:prstGeom prst="down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4869501" y="660056"/>
            <a:ext cx="1559948" cy="432595"/>
          </a:xfrm>
          <a:prstGeom prst="roundRect">
            <a:avLst/>
          </a:prstGeom>
          <a:solidFill>
            <a:srgbClr val="FFFFFF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带有分割的数据集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902050" y="1573478"/>
            <a:ext cx="1527399" cy="3717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训练图像分割网络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cxnSp>
        <p:nvCxnSpPr>
          <p:cNvPr id="22" name="直线箭头连接符 21"/>
          <p:cNvCxnSpPr>
            <a:stCxn id="20" idx="2"/>
            <a:endCxn id="21" idx="0"/>
          </p:cNvCxnSpPr>
          <p:nvPr/>
        </p:nvCxnSpPr>
        <p:spPr>
          <a:xfrm>
            <a:off x="5649475" y="1092651"/>
            <a:ext cx="16275" cy="480827"/>
          </a:xfrm>
          <a:prstGeom prst="straightConnector1">
            <a:avLst/>
          </a:prstGeom>
          <a:ln w="31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992793" y="1248318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 smtClean="0"/>
              <a:t>训练深度学习网络</a:t>
            </a:r>
            <a:endParaRPr kumimoji="1" lang="zh-CN" altLang="en-US" sz="1200" b="1" dirty="0"/>
          </a:p>
        </p:txBody>
      </p:sp>
      <p:sp>
        <p:nvSpPr>
          <p:cNvPr id="24" name="下箭头 23"/>
          <p:cNvSpPr/>
          <p:nvPr/>
        </p:nvSpPr>
        <p:spPr>
          <a:xfrm>
            <a:off x="6282114" y="4706783"/>
            <a:ext cx="709324" cy="653382"/>
          </a:xfrm>
          <a:prstGeom prst="downArrow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5919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 smtClean="0">
                <a:solidFill>
                  <a:srgbClr val="F7DF56"/>
                </a:solidFill>
              </a:rPr>
              <a:t>工作范围</a:t>
            </a:r>
            <a:endParaRPr kumimoji="1" lang="zh-CN" altLang="en-US" sz="4800" dirty="0">
              <a:solidFill>
                <a:srgbClr val="F7DF5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8691" y="1417638"/>
            <a:ext cx="7695353" cy="4980923"/>
          </a:xfrm>
        </p:spPr>
        <p:txBody>
          <a:bodyPr/>
          <a:lstStyle/>
          <a:p>
            <a:pPr marL="596646" indent="-514350">
              <a:buFont typeface="+mj-ea"/>
              <a:buAutoNum type="circleNumDbPlain"/>
            </a:pPr>
            <a:r>
              <a:rPr kumimoji="1" lang="zh-CN" altLang="en-US" dirty="0" smtClean="0"/>
              <a:t>训练基于</a:t>
            </a:r>
            <a:r>
              <a:rPr lang="en-US" altLang="zh-CN" dirty="0"/>
              <a:t>Faster R-CNN</a:t>
            </a:r>
            <a:r>
              <a:rPr lang="zh-CN" altLang="zh-CN" dirty="0"/>
              <a:t>模型的图像标注和图像分割网络</a:t>
            </a:r>
            <a:r>
              <a:rPr lang="zh-CN" altLang="zh-CN" dirty="0" smtClean="0"/>
              <a:t>模型</a:t>
            </a:r>
            <a:endParaRPr lang="en-US" altLang="zh-CN" dirty="0"/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Faster </a:t>
            </a:r>
            <a:r>
              <a:rPr lang="en-US" altLang="zh-CN" sz="2800" dirty="0"/>
              <a:t>R-</a:t>
            </a:r>
            <a:r>
              <a:rPr lang="en-US" altLang="zh-CN" sz="2800" dirty="0" smtClean="0"/>
              <a:t>CNN</a:t>
            </a:r>
            <a:endParaRPr lang="en-US" altLang="zh-CN" sz="2800" dirty="0"/>
          </a:p>
          <a:p>
            <a:pPr lvl="1"/>
            <a:r>
              <a:rPr lang="zh-CN" altLang="zh-CN" sz="2400" dirty="0" smtClean="0"/>
              <a:t>生成图像的</a:t>
            </a:r>
            <a:r>
              <a:rPr lang="en-US" altLang="zh-CN" sz="2400" dirty="0"/>
              <a:t>region </a:t>
            </a:r>
            <a:r>
              <a:rPr lang="en-US" altLang="zh-CN" sz="2400" dirty="0" smtClean="0"/>
              <a:t>proposal</a:t>
            </a:r>
          </a:p>
          <a:p>
            <a:pPr lvl="1"/>
            <a:r>
              <a:rPr lang="zh-CN" altLang="zh-CN" sz="2400" dirty="0" smtClean="0"/>
              <a:t>损失函数可定义为：</a:t>
            </a:r>
            <a:endParaRPr lang="en-US" altLang="zh-CN" sz="2400" dirty="0"/>
          </a:p>
          <a:p>
            <a:pPr marL="550926" indent="-514350">
              <a:buFont typeface="+mj-lt"/>
              <a:buAutoNum type="arabicPeriod"/>
            </a:pPr>
            <a:endParaRPr lang="en-US" altLang="zh-CN" sz="2400" dirty="0"/>
          </a:p>
          <a:p>
            <a:pPr marL="550926" indent="-514350">
              <a:buFont typeface="+mj-lt"/>
              <a:buAutoNum type="arabicPeriod"/>
            </a:pPr>
            <a:endParaRPr lang="en-US" altLang="zh-CN" sz="2400" dirty="0" smtClean="0"/>
          </a:p>
          <a:p>
            <a:pPr marL="36576" indent="0">
              <a:buNone/>
            </a:pPr>
            <a:endParaRPr lang="en-US" altLang="zh-CN" sz="2400" dirty="0"/>
          </a:p>
        </p:txBody>
      </p:sp>
      <p:pic>
        <p:nvPicPr>
          <p:cNvPr id="4" name="图片 3" descr="Screen Shot 2016-11-21 at 12.47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360" y="4974120"/>
            <a:ext cx="6055334" cy="71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68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>
                <a:solidFill>
                  <a:srgbClr val="F7DF56"/>
                </a:solidFill>
              </a:rPr>
              <a:t>工作范围</a:t>
            </a:r>
            <a:endParaRPr kumimoji="1" lang="zh-CN" altLang="en-US" sz="4800" dirty="0">
              <a:solidFill>
                <a:schemeClr val="accent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1995" y="1418198"/>
            <a:ext cx="7659837" cy="4525963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/>
              <a:t>家居图像标注网络：</a:t>
            </a:r>
            <a:r>
              <a:rPr lang="zh-CN" altLang="zh-CN" sz="2800" dirty="0"/>
              <a:t>用于对图像中的物体进行带有多标签的物体分类</a:t>
            </a:r>
            <a:r>
              <a:rPr lang="zh-CN" altLang="zh-CN" sz="2800" dirty="0" smtClean="0"/>
              <a:t>。</a:t>
            </a:r>
            <a:endParaRPr kumimoji="1" lang="zh-CN" altLang="en-US" sz="2800" dirty="0"/>
          </a:p>
        </p:txBody>
      </p:sp>
      <p:sp>
        <p:nvSpPr>
          <p:cNvPr id="36" name="矩形 35"/>
          <p:cNvSpPr/>
          <p:nvPr/>
        </p:nvSpPr>
        <p:spPr>
          <a:xfrm>
            <a:off x="4362573" y="4240643"/>
            <a:ext cx="1887719" cy="2033302"/>
          </a:xfrm>
          <a:prstGeom prst="rect">
            <a:avLst/>
          </a:prstGeom>
          <a:solidFill>
            <a:schemeClr val="bg2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立方体 36"/>
          <p:cNvSpPr/>
          <p:nvPr/>
        </p:nvSpPr>
        <p:spPr>
          <a:xfrm>
            <a:off x="4708633" y="4379143"/>
            <a:ext cx="523000" cy="1388127"/>
          </a:xfrm>
          <a:prstGeom prst="cube">
            <a:avLst>
              <a:gd name="adj" fmla="val 77536"/>
            </a:avLst>
          </a:prstGeom>
          <a:solidFill>
            <a:srgbClr val="FFFFFF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497811" y="5743628"/>
            <a:ext cx="1069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err="1" smtClean="0">
                <a:latin typeface="Times New Roman"/>
                <a:cs typeface="Times New Roman"/>
              </a:rPr>
              <a:t>RoI</a:t>
            </a:r>
            <a:r>
              <a:rPr kumimoji="1" lang="en-US" altLang="zh-CN" sz="1200" b="1" dirty="0">
                <a:latin typeface="Times New Roman"/>
                <a:cs typeface="Times New Roman"/>
              </a:rPr>
              <a:t> </a:t>
            </a:r>
            <a:r>
              <a:rPr kumimoji="1" lang="en-US" altLang="zh-CN" sz="1200" b="1" dirty="0" smtClean="0">
                <a:latin typeface="Times New Roman"/>
                <a:cs typeface="Times New Roman"/>
              </a:rPr>
              <a:t>warping,</a:t>
            </a:r>
          </a:p>
          <a:p>
            <a:r>
              <a:rPr kumimoji="1" lang="en-US" altLang="zh-CN" sz="1200" b="1" dirty="0" smtClean="0">
                <a:latin typeface="Times New Roman"/>
                <a:cs typeface="Times New Roman"/>
              </a:rPr>
              <a:t>pooling</a:t>
            </a:r>
            <a:endParaRPr kumimoji="1" lang="zh-CN" altLang="en-US" sz="1200" b="1" dirty="0">
              <a:latin typeface="Times New Roman"/>
              <a:cs typeface="Times New Roman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464493" y="4532913"/>
            <a:ext cx="183052" cy="675073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5869265" y="4532913"/>
            <a:ext cx="183052" cy="675073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001733" y="4730113"/>
            <a:ext cx="183052" cy="675073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1825329" y="4408397"/>
            <a:ext cx="535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err="1" smtClean="0">
                <a:latin typeface="Times New Roman"/>
                <a:cs typeface="Times New Roman"/>
              </a:rPr>
              <a:t>Conv</a:t>
            </a:r>
            <a:endParaRPr kumimoji="1" lang="zh-CN" altLang="en-US" sz="1200" b="1" dirty="0">
              <a:latin typeface="Times New Roman"/>
              <a:cs typeface="Times New Roman"/>
            </a:endParaRPr>
          </a:p>
        </p:txBody>
      </p:sp>
      <p:sp>
        <p:nvSpPr>
          <p:cNvPr id="43" name="立方体 42"/>
          <p:cNvSpPr/>
          <p:nvPr/>
        </p:nvSpPr>
        <p:spPr>
          <a:xfrm>
            <a:off x="2457439" y="2698443"/>
            <a:ext cx="1018223" cy="3821601"/>
          </a:xfrm>
          <a:prstGeom prst="cube">
            <a:avLst>
              <a:gd name="adj" fmla="val 88475"/>
            </a:avLst>
          </a:prstGeom>
          <a:solidFill>
            <a:srgbClr val="FFFFFF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2447928" y="6515193"/>
            <a:ext cx="104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smtClean="0">
                <a:latin typeface="Times New Roman"/>
                <a:cs typeface="Times New Roman"/>
              </a:rPr>
              <a:t>feature maps</a:t>
            </a:r>
            <a:endParaRPr kumimoji="1" lang="zh-CN" altLang="en-US" sz="1200" b="1" dirty="0">
              <a:latin typeface="Times New Roman"/>
              <a:cs typeface="Times New Roman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699689" y="2849583"/>
            <a:ext cx="183052" cy="675073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4085003" y="2849583"/>
            <a:ext cx="183052" cy="675073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735134" y="2558683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smtClean="0">
                <a:latin typeface="Times New Roman"/>
                <a:cs typeface="Times New Roman"/>
              </a:rPr>
              <a:t>RPN</a:t>
            </a:r>
            <a:endParaRPr kumimoji="1" lang="zh-CN" altLang="en-US" sz="1200" b="1" dirty="0">
              <a:latin typeface="Times New Roman"/>
              <a:cs typeface="Times New Roman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619944" y="2407546"/>
            <a:ext cx="1276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smtClean="0">
                <a:latin typeface="Times New Roman"/>
                <a:cs typeface="Times New Roman"/>
              </a:rPr>
              <a:t>proposals (</a:t>
            </a:r>
            <a:r>
              <a:rPr kumimoji="1" lang="en-US" altLang="zh-CN" sz="1200" b="1" dirty="0" err="1" smtClean="0">
                <a:latin typeface="Times New Roman"/>
                <a:cs typeface="Times New Roman"/>
              </a:rPr>
              <a:t>RoIs</a:t>
            </a:r>
            <a:r>
              <a:rPr kumimoji="1" lang="en-US" altLang="zh-CN" sz="1200" b="1" dirty="0" smtClean="0">
                <a:latin typeface="Times New Roman"/>
                <a:cs typeface="Times New Roman"/>
              </a:rPr>
              <a:t>)</a:t>
            </a:r>
            <a:endParaRPr kumimoji="1" lang="zh-CN" altLang="en-US" sz="1200" b="1" dirty="0">
              <a:latin typeface="Times New Roman"/>
              <a:cs typeface="Times New Roman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564585" y="4263527"/>
            <a:ext cx="389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smtClean="0">
                <a:latin typeface="Times New Roman"/>
                <a:cs typeface="Times New Roman"/>
              </a:rPr>
              <a:t>FC</a:t>
            </a:r>
            <a:endParaRPr kumimoji="1" lang="zh-CN" altLang="en-US" sz="1200" b="1" dirty="0">
              <a:latin typeface="Times New Roman"/>
              <a:cs typeface="Times New Roman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345522" y="6001284"/>
            <a:ext cx="1027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i="1" dirty="0" smtClean="0">
                <a:latin typeface="Times New Roman"/>
                <a:cs typeface="Times New Roman"/>
              </a:rPr>
              <a:t>for each </a:t>
            </a:r>
            <a:r>
              <a:rPr kumimoji="1" lang="en-US" altLang="zh-CN" sz="1200" i="1" dirty="0" err="1" smtClean="0">
                <a:latin typeface="Times New Roman"/>
                <a:cs typeface="Times New Roman"/>
              </a:rPr>
              <a:t>RoI</a:t>
            </a:r>
            <a:endParaRPr kumimoji="1" lang="zh-CN" altLang="en-US" sz="1200" i="1" dirty="0">
              <a:latin typeface="Times New Roman"/>
              <a:cs typeface="Times New Roman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459218" y="4532913"/>
            <a:ext cx="183052" cy="675073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6311151" y="4039862"/>
            <a:ext cx="526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smtClean="0">
                <a:latin typeface="Times New Roman"/>
                <a:cs typeface="Times New Roman"/>
              </a:rPr>
              <a:t>GRU</a:t>
            </a:r>
            <a:endParaRPr kumimoji="1" lang="zh-CN" altLang="en-US" sz="1200" b="1" dirty="0">
              <a:latin typeface="Times New Roman"/>
              <a:cs typeface="Times New Roman"/>
            </a:endParaRPr>
          </a:p>
        </p:txBody>
      </p:sp>
      <p:cxnSp>
        <p:nvCxnSpPr>
          <p:cNvPr id="53" name="直线箭头连接符 52"/>
          <p:cNvCxnSpPr>
            <a:stCxn id="66" idx="3"/>
            <a:endCxn id="41" idx="1"/>
          </p:cNvCxnSpPr>
          <p:nvPr/>
        </p:nvCxnSpPr>
        <p:spPr>
          <a:xfrm>
            <a:off x="1756683" y="5067650"/>
            <a:ext cx="2450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>
            <a:stCxn id="41" idx="3"/>
            <a:endCxn id="43" idx="2"/>
          </p:cNvCxnSpPr>
          <p:nvPr/>
        </p:nvCxnSpPr>
        <p:spPr>
          <a:xfrm flipV="1">
            <a:off x="2184785" y="5059680"/>
            <a:ext cx="272654" cy="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/>
          <p:cNvCxnSpPr>
            <a:endCxn id="37" idx="2"/>
          </p:cNvCxnSpPr>
          <p:nvPr/>
        </p:nvCxnSpPr>
        <p:spPr>
          <a:xfrm>
            <a:off x="3189644" y="5275963"/>
            <a:ext cx="15189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37" idx="5"/>
            <a:endCxn id="39" idx="1"/>
          </p:cNvCxnSpPr>
          <p:nvPr/>
        </p:nvCxnSpPr>
        <p:spPr>
          <a:xfrm>
            <a:off x="5231633" y="4870450"/>
            <a:ext cx="2328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/>
          <p:cNvCxnSpPr>
            <a:stCxn id="39" idx="3"/>
            <a:endCxn id="40" idx="1"/>
          </p:cNvCxnSpPr>
          <p:nvPr/>
        </p:nvCxnSpPr>
        <p:spPr>
          <a:xfrm>
            <a:off x="5647545" y="4870450"/>
            <a:ext cx="2217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/>
          <p:cNvCxnSpPr>
            <a:endCxn id="45" idx="1"/>
          </p:cNvCxnSpPr>
          <p:nvPr/>
        </p:nvCxnSpPr>
        <p:spPr>
          <a:xfrm>
            <a:off x="3189644" y="3187120"/>
            <a:ext cx="5100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/>
          <p:cNvCxnSpPr>
            <a:stCxn id="45" idx="3"/>
            <a:endCxn id="46" idx="1"/>
          </p:cNvCxnSpPr>
          <p:nvPr/>
        </p:nvCxnSpPr>
        <p:spPr>
          <a:xfrm>
            <a:off x="3882741" y="3187120"/>
            <a:ext cx="2022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/>
          <p:cNvCxnSpPr>
            <a:stCxn id="46" idx="3"/>
            <a:endCxn id="64" idx="1"/>
          </p:cNvCxnSpPr>
          <p:nvPr/>
        </p:nvCxnSpPr>
        <p:spPr>
          <a:xfrm>
            <a:off x="4268055" y="3187120"/>
            <a:ext cx="2344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/>
          <p:cNvCxnSpPr>
            <a:stCxn id="40" idx="3"/>
            <a:endCxn id="51" idx="1"/>
          </p:cNvCxnSpPr>
          <p:nvPr/>
        </p:nvCxnSpPr>
        <p:spPr>
          <a:xfrm>
            <a:off x="6052317" y="4870450"/>
            <a:ext cx="4069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曲线连接符 61"/>
          <p:cNvCxnSpPr>
            <a:stCxn id="51" idx="3"/>
            <a:endCxn id="51" idx="0"/>
          </p:cNvCxnSpPr>
          <p:nvPr/>
        </p:nvCxnSpPr>
        <p:spPr>
          <a:xfrm flipH="1" flipV="1">
            <a:off x="6550744" y="4532913"/>
            <a:ext cx="91526" cy="337537"/>
          </a:xfrm>
          <a:prstGeom prst="curvedConnector4">
            <a:avLst>
              <a:gd name="adj1" fmla="val -249765"/>
              <a:gd name="adj2" fmla="val 167726"/>
            </a:avLst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>
            <a:stCxn id="51" idx="3"/>
          </p:cNvCxnSpPr>
          <p:nvPr/>
        </p:nvCxnSpPr>
        <p:spPr>
          <a:xfrm>
            <a:off x="6642270" y="4870450"/>
            <a:ext cx="3974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图片 63" descr="WechatIMG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75" y="2701059"/>
            <a:ext cx="1458316" cy="972122"/>
          </a:xfrm>
          <a:prstGeom prst="rect">
            <a:avLst/>
          </a:prstGeom>
        </p:spPr>
      </p:pic>
      <p:cxnSp>
        <p:nvCxnSpPr>
          <p:cNvPr id="65" name="直线箭头连接符 64"/>
          <p:cNvCxnSpPr/>
          <p:nvPr/>
        </p:nvCxnSpPr>
        <p:spPr>
          <a:xfrm>
            <a:off x="4915548" y="3673181"/>
            <a:ext cx="0" cy="9007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图片 65" descr="WechatIMG35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67" y="4581589"/>
            <a:ext cx="1458316" cy="972122"/>
          </a:xfrm>
          <a:prstGeom prst="rect">
            <a:avLst/>
          </a:prstGeom>
        </p:spPr>
      </p:pic>
      <p:pic>
        <p:nvPicPr>
          <p:cNvPr id="67" name="图片 66" descr="WechatIMG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702" y="4104176"/>
            <a:ext cx="2082212" cy="22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26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/>
      <p:bldP spid="39" grpId="0" animBg="1"/>
      <p:bldP spid="40" grpId="0" animBg="1"/>
      <p:bldP spid="41" grpId="0" animBg="1"/>
      <p:bldP spid="42" grpId="0"/>
      <p:bldP spid="43" grpId="0" animBg="1"/>
      <p:bldP spid="44" grpId="0"/>
      <p:bldP spid="45" grpId="0" animBg="1"/>
      <p:bldP spid="46" grpId="0" animBg="1"/>
      <p:bldP spid="47" grpId="0"/>
      <p:bldP spid="48" grpId="0"/>
      <p:bldP spid="49" grpId="0"/>
      <p:bldP spid="50" grpId="0"/>
      <p:bldP spid="5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>
                <a:solidFill>
                  <a:srgbClr val="F7DF56"/>
                </a:solidFill>
              </a:rPr>
              <a:t>工作范围</a:t>
            </a:r>
            <a:endParaRPr kumimoji="1"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1283" y="1600200"/>
            <a:ext cx="7474001" cy="4525963"/>
          </a:xfrm>
        </p:spPr>
        <p:txBody>
          <a:bodyPr/>
          <a:lstStyle/>
          <a:p>
            <a:pPr marL="36576" indent="0">
              <a:buNone/>
            </a:pPr>
            <a:r>
              <a:rPr lang="en-US" altLang="zh-CN" sz="2400" dirty="0"/>
              <a:t>RNN</a:t>
            </a:r>
            <a:r>
              <a:rPr lang="zh-CN" altLang="zh-CN" sz="2400" dirty="0"/>
              <a:t>的损失函数通常被定义为交叉熵（</a:t>
            </a:r>
            <a:r>
              <a:rPr lang="en-US" altLang="zh-CN" sz="2400" dirty="0"/>
              <a:t>cross entropy</a:t>
            </a:r>
            <a:r>
              <a:rPr lang="zh-CN" altLang="zh-CN" sz="2400" dirty="0"/>
              <a:t>）。</a:t>
            </a:r>
            <a:r>
              <a:rPr lang="en-US" altLang="zh-CN" sz="2400" dirty="0"/>
              <a:t>t</a:t>
            </a:r>
            <a:r>
              <a:rPr lang="zh-CN" altLang="zh-CN" sz="2400" dirty="0"/>
              <a:t>时刻的损失函数计算如下</a:t>
            </a:r>
            <a:r>
              <a:rPr lang="zh-CN" altLang="zh-CN" sz="2400" dirty="0" smtClean="0"/>
              <a:t>：</a:t>
            </a:r>
            <a:endParaRPr lang="en-US" altLang="zh-CN" sz="2400" dirty="0" smtClean="0"/>
          </a:p>
          <a:p>
            <a:pPr marL="36576" indent="0">
              <a:buNone/>
            </a:pPr>
            <a:endParaRPr lang="en-US" altLang="zh-CN" sz="2400" dirty="0"/>
          </a:p>
          <a:p>
            <a:pPr marL="36576" indent="0">
              <a:buNone/>
            </a:pPr>
            <a:endParaRPr lang="en-US" altLang="zh-CN" sz="2400" dirty="0" smtClean="0"/>
          </a:p>
          <a:p>
            <a:pPr marL="36576" indent="0">
              <a:buNone/>
            </a:pPr>
            <a:endParaRPr lang="en-US" altLang="zh-CN" sz="2400" dirty="0"/>
          </a:p>
          <a:p>
            <a:pPr marL="36576" indent="0">
              <a:buNone/>
            </a:pPr>
            <a:r>
              <a:rPr lang="zh-CN" altLang="zh-CN" sz="2400" dirty="0"/>
              <a:t>对于大小为</a:t>
            </a:r>
            <a:r>
              <a:rPr lang="en-US" altLang="zh-CN" sz="2400" dirty="0"/>
              <a:t>T</a:t>
            </a:r>
            <a:r>
              <a:rPr lang="zh-CN" altLang="zh-CN" sz="2400" dirty="0"/>
              <a:t>的文本，其损失函数定义如下：</a:t>
            </a:r>
            <a:endParaRPr lang="en-US" altLang="zh-CN" sz="2400" dirty="0"/>
          </a:p>
          <a:p>
            <a:pPr marL="36576" indent="0" algn="ctr">
              <a:buNone/>
            </a:pPr>
            <a:endParaRPr lang="en-US" altLang="zh-CN" sz="2400" dirty="0"/>
          </a:p>
        </p:txBody>
      </p:sp>
      <p:pic>
        <p:nvPicPr>
          <p:cNvPr id="4" name="图片 3" descr="Screen Shot 2016-11-21 at 12.56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099" y="2571750"/>
            <a:ext cx="2489200" cy="850900"/>
          </a:xfrm>
          <a:prstGeom prst="rect">
            <a:avLst/>
          </a:prstGeom>
        </p:spPr>
      </p:pic>
      <p:pic>
        <p:nvPicPr>
          <p:cNvPr id="5" name="图片 4" descr="Screen Shot 2016-11-21 at 12.57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61" y="4414164"/>
            <a:ext cx="38862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88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>
                <a:solidFill>
                  <a:srgbClr val="F7DF56"/>
                </a:solidFill>
              </a:rPr>
              <a:t>工作范围</a:t>
            </a:r>
            <a:endParaRPr kumimoji="1"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1907" y="1418198"/>
            <a:ext cx="7699925" cy="4525963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/>
              <a:t>家居图像分割网络：</a:t>
            </a:r>
            <a:r>
              <a:rPr lang="zh-CN" altLang="zh-CN" sz="2800" dirty="0"/>
              <a:t>用于对图像中的物体进行像素级的物体定位。</a:t>
            </a:r>
            <a:r>
              <a:rPr lang="en-US" altLang="zh-CN" sz="2800" dirty="0"/>
              <a:t> </a:t>
            </a:r>
            <a:endParaRPr kumimoji="1" lang="zh-CN" altLang="en-US" sz="2800" dirty="0"/>
          </a:p>
        </p:txBody>
      </p:sp>
      <p:pic>
        <p:nvPicPr>
          <p:cNvPr id="6" name="图片 5" descr="WechatIMG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883" y="2700940"/>
            <a:ext cx="1458316" cy="9721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648981" y="4240524"/>
            <a:ext cx="1887719" cy="2033302"/>
          </a:xfrm>
          <a:prstGeom prst="rect">
            <a:avLst/>
          </a:prstGeom>
          <a:solidFill>
            <a:schemeClr val="bg2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" name="立方体 7"/>
          <p:cNvSpPr/>
          <p:nvPr/>
        </p:nvSpPr>
        <p:spPr>
          <a:xfrm>
            <a:off x="4995041" y="4379024"/>
            <a:ext cx="523000" cy="1388127"/>
          </a:xfrm>
          <a:prstGeom prst="cube">
            <a:avLst>
              <a:gd name="adj" fmla="val 77536"/>
            </a:avLst>
          </a:prstGeom>
          <a:solidFill>
            <a:srgbClr val="FFFFFF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784219" y="5743509"/>
            <a:ext cx="1069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err="1" smtClean="0">
                <a:latin typeface="Times New Roman"/>
                <a:cs typeface="Times New Roman"/>
              </a:rPr>
              <a:t>RoI</a:t>
            </a:r>
            <a:r>
              <a:rPr kumimoji="1" lang="en-US" altLang="zh-CN" sz="1200" b="1" dirty="0">
                <a:latin typeface="Times New Roman"/>
                <a:cs typeface="Times New Roman"/>
              </a:rPr>
              <a:t> </a:t>
            </a:r>
            <a:r>
              <a:rPr kumimoji="1" lang="en-US" altLang="zh-CN" sz="1200" b="1" dirty="0" smtClean="0">
                <a:latin typeface="Times New Roman"/>
                <a:cs typeface="Times New Roman"/>
              </a:rPr>
              <a:t>warping,</a:t>
            </a:r>
          </a:p>
          <a:p>
            <a:r>
              <a:rPr kumimoji="1" lang="en-US" altLang="zh-CN" sz="1200" b="1" dirty="0" smtClean="0">
                <a:latin typeface="Times New Roman"/>
                <a:cs typeface="Times New Roman"/>
              </a:rPr>
              <a:t>pooling</a:t>
            </a:r>
            <a:endParaRPr kumimoji="1" lang="zh-CN" altLang="en-US" sz="1200" b="1" dirty="0">
              <a:latin typeface="Times New Roman"/>
              <a:cs typeface="Times New Roman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50901" y="4532794"/>
            <a:ext cx="183052" cy="675073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155673" y="4532794"/>
            <a:ext cx="183052" cy="675073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288141" y="4729994"/>
            <a:ext cx="183052" cy="675073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111737" y="4408278"/>
            <a:ext cx="535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err="1" smtClean="0">
                <a:latin typeface="Times New Roman"/>
                <a:cs typeface="Times New Roman"/>
              </a:rPr>
              <a:t>Conv</a:t>
            </a:r>
            <a:endParaRPr kumimoji="1" lang="zh-CN" altLang="en-US" sz="1200" b="1" dirty="0">
              <a:latin typeface="Times New Roman"/>
              <a:cs typeface="Times New Roman"/>
            </a:endParaRPr>
          </a:p>
        </p:txBody>
      </p:sp>
      <p:sp>
        <p:nvSpPr>
          <p:cNvPr id="14" name="立方体 13"/>
          <p:cNvSpPr/>
          <p:nvPr/>
        </p:nvSpPr>
        <p:spPr>
          <a:xfrm>
            <a:off x="2743847" y="2698324"/>
            <a:ext cx="1018223" cy="3821601"/>
          </a:xfrm>
          <a:prstGeom prst="cube">
            <a:avLst>
              <a:gd name="adj" fmla="val 88475"/>
            </a:avLst>
          </a:prstGeom>
          <a:solidFill>
            <a:srgbClr val="FFFFFF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734336" y="6515074"/>
            <a:ext cx="104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smtClean="0">
                <a:latin typeface="Times New Roman"/>
                <a:cs typeface="Times New Roman"/>
              </a:rPr>
              <a:t>feature maps</a:t>
            </a:r>
            <a:endParaRPr kumimoji="1" lang="zh-CN" altLang="en-US" sz="1200" b="1" dirty="0">
              <a:latin typeface="Times New Roman"/>
              <a:cs typeface="Times New Roman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986097" y="2849464"/>
            <a:ext cx="183052" cy="675073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371411" y="2849464"/>
            <a:ext cx="183052" cy="675073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021542" y="2558564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smtClean="0">
                <a:latin typeface="Times New Roman"/>
                <a:cs typeface="Times New Roman"/>
              </a:rPr>
              <a:t>RPN</a:t>
            </a:r>
            <a:endParaRPr kumimoji="1" lang="zh-CN" altLang="en-US" sz="1200" b="1" dirty="0">
              <a:latin typeface="Times New Roman"/>
              <a:cs typeface="Times New Roman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06352" y="2407427"/>
            <a:ext cx="1276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smtClean="0">
                <a:latin typeface="Times New Roman"/>
                <a:cs typeface="Times New Roman"/>
              </a:rPr>
              <a:t>proposals (</a:t>
            </a:r>
            <a:r>
              <a:rPr kumimoji="1" lang="en-US" altLang="zh-CN" sz="1200" b="1" dirty="0" err="1" smtClean="0">
                <a:latin typeface="Times New Roman"/>
                <a:cs typeface="Times New Roman"/>
              </a:rPr>
              <a:t>RoIs</a:t>
            </a:r>
            <a:r>
              <a:rPr kumimoji="1" lang="en-US" altLang="zh-CN" sz="1200" b="1" dirty="0" smtClean="0">
                <a:latin typeface="Times New Roman"/>
                <a:cs typeface="Times New Roman"/>
              </a:rPr>
              <a:t>)</a:t>
            </a:r>
            <a:endParaRPr kumimoji="1" lang="zh-CN" altLang="en-US" sz="1200" b="1" dirty="0">
              <a:latin typeface="Times New Roman"/>
              <a:cs typeface="Times New Roman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850993" y="4263408"/>
            <a:ext cx="389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smtClean="0">
                <a:latin typeface="Times New Roman"/>
                <a:cs typeface="Times New Roman"/>
              </a:rPr>
              <a:t>FC</a:t>
            </a:r>
            <a:endParaRPr kumimoji="1" lang="zh-CN" altLang="en-US" sz="1200" b="1" dirty="0">
              <a:latin typeface="Times New Roman"/>
              <a:cs typeface="Times New Roman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31930" y="6001165"/>
            <a:ext cx="1027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i="1" dirty="0" smtClean="0">
                <a:latin typeface="Times New Roman"/>
                <a:cs typeface="Times New Roman"/>
              </a:rPr>
              <a:t>for each </a:t>
            </a:r>
            <a:r>
              <a:rPr kumimoji="1" lang="en-US" altLang="zh-CN" sz="1200" i="1" dirty="0" err="1" smtClean="0">
                <a:latin typeface="Times New Roman"/>
                <a:cs typeface="Times New Roman"/>
              </a:rPr>
              <a:t>RoI</a:t>
            </a:r>
            <a:endParaRPr kumimoji="1" lang="zh-CN" alt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22" name="直线箭头连接符 21"/>
          <p:cNvCxnSpPr>
            <a:stCxn id="32" idx="3"/>
            <a:endCxn id="12" idx="1"/>
          </p:cNvCxnSpPr>
          <p:nvPr/>
        </p:nvCxnSpPr>
        <p:spPr>
          <a:xfrm>
            <a:off x="2043091" y="5067531"/>
            <a:ext cx="2450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stCxn id="12" idx="3"/>
            <a:endCxn id="14" idx="2"/>
          </p:cNvCxnSpPr>
          <p:nvPr/>
        </p:nvCxnSpPr>
        <p:spPr>
          <a:xfrm flipV="1">
            <a:off x="2471193" y="5059561"/>
            <a:ext cx="272654" cy="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endCxn id="8" idx="2"/>
          </p:cNvCxnSpPr>
          <p:nvPr/>
        </p:nvCxnSpPr>
        <p:spPr>
          <a:xfrm>
            <a:off x="3476052" y="5275844"/>
            <a:ext cx="15189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8" idx="5"/>
            <a:endCxn id="10" idx="1"/>
          </p:cNvCxnSpPr>
          <p:nvPr/>
        </p:nvCxnSpPr>
        <p:spPr>
          <a:xfrm>
            <a:off x="5518041" y="4870331"/>
            <a:ext cx="2328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stCxn id="10" idx="3"/>
            <a:endCxn id="11" idx="1"/>
          </p:cNvCxnSpPr>
          <p:nvPr/>
        </p:nvCxnSpPr>
        <p:spPr>
          <a:xfrm>
            <a:off x="5933953" y="4870331"/>
            <a:ext cx="2217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endCxn id="16" idx="1"/>
          </p:cNvCxnSpPr>
          <p:nvPr/>
        </p:nvCxnSpPr>
        <p:spPr>
          <a:xfrm>
            <a:off x="3476052" y="3187001"/>
            <a:ext cx="5100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stCxn id="16" idx="3"/>
            <a:endCxn id="17" idx="1"/>
          </p:cNvCxnSpPr>
          <p:nvPr/>
        </p:nvCxnSpPr>
        <p:spPr>
          <a:xfrm>
            <a:off x="4169149" y="3187001"/>
            <a:ext cx="2022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stCxn id="17" idx="3"/>
            <a:endCxn id="6" idx="1"/>
          </p:cNvCxnSpPr>
          <p:nvPr/>
        </p:nvCxnSpPr>
        <p:spPr>
          <a:xfrm>
            <a:off x="4554463" y="3187001"/>
            <a:ext cx="2344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stCxn id="11" idx="3"/>
          </p:cNvCxnSpPr>
          <p:nvPr/>
        </p:nvCxnSpPr>
        <p:spPr>
          <a:xfrm>
            <a:off x="6338725" y="4870331"/>
            <a:ext cx="5556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>
            <a:off x="5201956" y="3673062"/>
            <a:ext cx="0" cy="9007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图片 31" descr="WechatIMG35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5" y="4581470"/>
            <a:ext cx="1458316" cy="972122"/>
          </a:xfrm>
          <a:prstGeom prst="rect">
            <a:avLst/>
          </a:prstGeom>
        </p:spPr>
      </p:pic>
      <p:pic>
        <p:nvPicPr>
          <p:cNvPr id="33" name="图片 32" descr="WechatIMG62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355" y="4175958"/>
            <a:ext cx="2083308" cy="13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02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 animBg="1"/>
      <p:bldP spid="11" grpId="0" animBg="1"/>
      <p:bldP spid="12" grpId="0" animBg="1"/>
      <p:bldP spid="13" grpId="0"/>
      <p:bldP spid="14" grpId="0" animBg="1"/>
      <p:bldP spid="15" grpId="0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800" dirty="0">
                <a:solidFill>
                  <a:srgbClr val="F7DF56"/>
                </a:solidFill>
              </a:rPr>
              <a:t>工作范围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6643" y="1588549"/>
            <a:ext cx="7688274" cy="4525963"/>
          </a:xfrm>
        </p:spPr>
        <p:txBody>
          <a:bodyPr/>
          <a:lstStyle/>
          <a:p>
            <a:pPr marL="36576" indent="0">
              <a:buNone/>
            </a:pPr>
            <a:r>
              <a:rPr lang="zh-CN" altLang="zh-CN" sz="2400" dirty="0"/>
              <a:t>在回归训练时，其损失函数定义如下：</a:t>
            </a:r>
            <a:endParaRPr lang="en-US" altLang="zh-CN" sz="2400" dirty="0"/>
          </a:p>
          <a:p>
            <a:pPr marL="36576" indent="0" algn="ctr">
              <a:buNone/>
            </a:pPr>
            <a:endParaRPr kumimoji="1" lang="zh-CN" altLang="en-US" dirty="0"/>
          </a:p>
        </p:txBody>
      </p:sp>
      <p:pic>
        <p:nvPicPr>
          <p:cNvPr id="4" name="图片 3" descr="Screen Shot 2016-11-21 at 12.58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47" y="2244573"/>
            <a:ext cx="2523568" cy="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16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400" dirty="0">
                <a:solidFill>
                  <a:srgbClr val="F7DF56"/>
                </a:solidFill>
              </a:rPr>
              <a:t>工作范围</a:t>
            </a:r>
            <a:endParaRPr kumimoji="1" lang="zh-CN" altLang="en-US" dirty="0"/>
          </a:p>
        </p:txBody>
      </p:sp>
      <p:pic>
        <p:nvPicPr>
          <p:cNvPr id="11" name="图片 10" descr="Screen Shot 2016-11-21 at 13.08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519" y="45379"/>
            <a:ext cx="2913098" cy="1961842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7266" y="1417638"/>
            <a:ext cx="7666778" cy="4980923"/>
          </a:xfrm>
        </p:spPr>
        <p:txBody>
          <a:bodyPr>
            <a:normAutofit/>
          </a:bodyPr>
          <a:lstStyle/>
          <a:p>
            <a:pPr marL="493776" indent="-457200">
              <a:buFont typeface="+mj-ea"/>
              <a:buAutoNum type="circleNumDbPlain" startAt="2"/>
            </a:pPr>
            <a:r>
              <a:rPr lang="zh-CN" altLang="zh-CN" dirty="0"/>
              <a:t>基于灭点的物体三维箱体重</a:t>
            </a:r>
            <a:r>
              <a:rPr lang="zh-CN" altLang="zh-CN" dirty="0" smtClean="0"/>
              <a:t>建</a:t>
            </a:r>
            <a:endParaRPr lang="en-US" altLang="zh-CN" dirty="0" smtClean="0"/>
          </a:p>
          <a:p>
            <a:pPr marL="379476" indent="-342900"/>
            <a:r>
              <a:rPr lang="zh-CN" altLang="zh-CN" sz="2400" dirty="0" smtClean="0"/>
              <a:t>由针孔模型可知三维空间坐标到图像坐标</a:t>
            </a:r>
            <a:r>
              <a:rPr lang="zh-CN" altLang="zh-CN" sz="2400" dirty="0"/>
              <a:t>的变换定义如下：</a:t>
            </a:r>
            <a:r>
              <a:rPr lang="en-US" altLang="zh-CN" sz="2400" dirty="0"/>
              <a:t> </a:t>
            </a:r>
          </a:p>
          <a:p>
            <a:pPr marL="493776" indent="-457200">
              <a:buFont typeface="+mj-lt"/>
              <a:buAutoNum type="arabicPeriod"/>
            </a:pPr>
            <a:endParaRPr lang="en-US" altLang="zh-CN" sz="2400" dirty="0" smtClean="0"/>
          </a:p>
          <a:p>
            <a:pPr marL="493776" indent="-457200">
              <a:buFont typeface="+mj-lt"/>
              <a:buAutoNum type="arabicPeriod"/>
            </a:pPr>
            <a:endParaRPr lang="en-US" altLang="zh-CN" sz="2400" b="1" dirty="0" smtClean="0"/>
          </a:p>
          <a:p>
            <a:pPr marL="493776" indent="-457200">
              <a:buFont typeface="+mj-lt"/>
              <a:buAutoNum type="arabicPeriod"/>
            </a:pPr>
            <a:endParaRPr lang="en-US" altLang="zh-CN" sz="2400" b="1" dirty="0" smtClean="0"/>
          </a:p>
          <a:p>
            <a:pPr marL="310896" lvl="1" indent="0">
              <a:buNone/>
            </a:pPr>
            <a:r>
              <a:rPr lang="zh-CN" altLang="zh-CN" sz="2000" b="1" dirty="0" smtClean="0"/>
              <a:t>标定矩阵</a:t>
            </a:r>
            <a:r>
              <a:rPr lang="en-US" altLang="zh-CN" sz="2000" b="1" dirty="0" smtClean="0"/>
              <a:t>K</a:t>
            </a:r>
            <a:r>
              <a:rPr lang="zh-CN" altLang="zh-CN" sz="2000" b="1" dirty="0" smtClean="0"/>
              <a:t>的定义</a:t>
            </a:r>
            <a:r>
              <a:rPr lang="zh-CN" altLang="en-US" sz="2000" b="1" dirty="0" smtClean="0"/>
              <a:t>：</a:t>
            </a:r>
            <a:endParaRPr lang="en-US" altLang="zh-CN" sz="2000" b="1" dirty="0"/>
          </a:p>
          <a:p>
            <a:pPr marL="653796" lvl="1" indent="-342900"/>
            <a:endParaRPr lang="en-US" altLang="zh-CN" sz="2000" b="1" dirty="0" smtClean="0"/>
          </a:p>
          <a:p>
            <a:pPr marL="310896" lvl="1" indent="0">
              <a:buNone/>
            </a:pPr>
            <a:r>
              <a:rPr lang="zh-CN" altLang="zh-CN" sz="2000" b="1" dirty="0" smtClean="0"/>
              <a:t>旋转矩阵</a:t>
            </a:r>
            <a:r>
              <a:rPr lang="en-US" altLang="zh-CN" sz="2000" b="1" dirty="0"/>
              <a:t>R</a:t>
            </a:r>
            <a:r>
              <a:rPr lang="zh-CN" altLang="zh-CN" sz="2000" b="1" dirty="0"/>
              <a:t>的定义</a:t>
            </a:r>
            <a:r>
              <a:rPr lang="zh-CN" altLang="zh-CN" sz="2000" b="1" dirty="0" smtClean="0"/>
              <a:t>：</a:t>
            </a:r>
            <a:endParaRPr lang="en-US" altLang="zh-CN" sz="2000" b="1" dirty="0" smtClean="0"/>
          </a:p>
          <a:p>
            <a:pPr marL="36576" indent="0">
              <a:buNone/>
            </a:pPr>
            <a:endParaRPr lang="en-US" altLang="zh-CN" sz="2400" b="1" dirty="0"/>
          </a:p>
          <a:p>
            <a:pPr marL="310896" lvl="1" indent="0">
              <a:buNone/>
            </a:pPr>
            <a:r>
              <a:rPr lang="zh-CN" altLang="zh-CN" sz="2000" b="1" dirty="0"/>
              <a:t>平移向量</a:t>
            </a:r>
            <a:r>
              <a:rPr lang="en-US" altLang="zh-CN" sz="2000" b="1" dirty="0"/>
              <a:t>t</a:t>
            </a:r>
            <a:r>
              <a:rPr lang="zh-CN" altLang="zh-CN" sz="2000" b="1" dirty="0"/>
              <a:t>的定义</a:t>
            </a:r>
            <a:r>
              <a:rPr lang="zh-CN" altLang="zh-CN" sz="2000" b="1" dirty="0" smtClean="0"/>
              <a:t>：</a:t>
            </a:r>
            <a:endParaRPr lang="en-US" altLang="zh-CN" sz="2000" dirty="0"/>
          </a:p>
          <a:p>
            <a:pPr marL="493776" indent="-457200">
              <a:buFont typeface="+mj-lt"/>
              <a:buAutoNum type="arabicPeriod"/>
            </a:pPr>
            <a:endParaRPr lang="en-US" altLang="zh-CN" sz="2400" dirty="0" smtClean="0"/>
          </a:p>
        </p:txBody>
      </p:sp>
      <p:pic>
        <p:nvPicPr>
          <p:cNvPr id="6" name="图片 5" descr="Screen Shot 2016-11-21 at 13.01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763" y="2846161"/>
            <a:ext cx="3695700" cy="876300"/>
          </a:xfrm>
          <a:prstGeom prst="rect">
            <a:avLst/>
          </a:prstGeom>
        </p:spPr>
      </p:pic>
      <p:pic>
        <p:nvPicPr>
          <p:cNvPr id="7" name="图片 6" descr="Screen Shot 2016-11-21 at 13.02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105" y="4111107"/>
            <a:ext cx="2044700" cy="368300"/>
          </a:xfrm>
          <a:prstGeom prst="rect">
            <a:avLst/>
          </a:prstGeom>
        </p:spPr>
      </p:pic>
      <p:pic>
        <p:nvPicPr>
          <p:cNvPr id="8" name="图片 7" descr="Screen Shot 2016-11-21 at 13.03.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105" y="4762913"/>
            <a:ext cx="1422400" cy="660400"/>
          </a:xfrm>
          <a:prstGeom prst="rect">
            <a:avLst/>
          </a:prstGeom>
        </p:spPr>
      </p:pic>
      <p:pic>
        <p:nvPicPr>
          <p:cNvPr id="9" name="图片 8" descr="Screen Shot 2016-11-21 at 13.04.3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105" y="5723327"/>
            <a:ext cx="1169376" cy="364481"/>
          </a:xfrm>
          <a:prstGeom prst="rect">
            <a:avLst/>
          </a:prstGeom>
        </p:spPr>
      </p:pic>
      <p:pic>
        <p:nvPicPr>
          <p:cNvPr id="4" name="图片 3" descr="Screen Shot 2016-11-22 at 23.12.2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059" y="4933633"/>
            <a:ext cx="732919" cy="32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60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 smtClean="0">
                <a:solidFill>
                  <a:srgbClr val="F7DF56"/>
                </a:solidFill>
              </a:rPr>
              <a:t>关键技术难点</a:t>
            </a:r>
            <a:endParaRPr kumimoji="1" lang="zh-CN" altLang="en-US" sz="4800" dirty="0">
              <a:solidFill>
                <a:srgbClr val="F7DF5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4585" y="1326806"/>
            <a:ext cx="7983105" cy="5307225"/>
          </a:xfrm>
        </p:spPr>
        <p:txBody>
          <a:bodyPr>
            <a:normAutofit/>
          </a:bodyPr>
          <a:lstStyle/>
          <a:p>
            <a:r>
              <a:rPr lang="zh-CN" altLang="zh-CN" dirty="0" smtClean="0"/>
              <a:t>图像标注和图像分割</a:t>
            </a:r>
            <a:r>
              <a:rPr lang="zh-CN" altLang="en-US" dirty="0" smtClean="0"/>
              <a:t>网络</a:t>
            </a:r>
            <a:r>
              <a:rPr lang="zh-CN" altLang="zh-CN" dirty="0" smtClean="0"/>
              <a:t>的</a:t>
            </a:r>
            <a:r>
              <a:rPr lang="en-US" altLang="zh-CN" dirty="0"/>
              <a:t>end-to-end</a:t>
            </a:r>
            <a:r>
              <a:rPr lang="zh-CN" altLang="zh-CN" dirty="0"/>
              <a:t>学习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 err="1" smtClean="0"/>
              <a:t>RoI</a:t>
            </a:r>
            <a:r>
              <a:rPr lang="en-US" altLang="zh-CN" dirty="0" smtClean="0"/>
              <a:t> </a:t>
            </a:r>
            <a:r>
              <a:rPr lang="en-US" altLang="zh-CN" dirty="0"/>
              <a:t>pooling</a:t>
            </a:r>
            <a:r>
              <a:rPr lang="zh-CN" altLang="zh-CN" dirty="0" smtClean="0"/>
              <a:t>层</a:t>
            </a:r>
            <a:r>
              <a:rPr lang="zh-CN" altLang="en-US" dirty="0" smtClean="0"/>
              <a:t>：</a:t>
            </a:r>
            <a:r>
              <a:rPr lang="zh-CN" altLang="zh-CN" dirty="0"/>
              <a:t>提取出固定维度的特征</a:t>
            </a:r>
            <a:r>
              <a:rPr lang="zh-CN" altLang="zh-CN" dirty="0" smtClean="0"/>
              <a:t>表示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RoI</a:t>
            </a:r>
            <a:r>
              <a:rPr lang="en-US" altLang="zh-CN" dirty="0" smtClean="0"/>
              <a:t> </a:t>
            </a:r>
            <a:r>
              <a:rPr lang="en-US" altLang="zh-CN" dirty="0"/>
              <a:t>warping</a:t>
            </a:r>
            <a:r>
              <a:rPr lang="zh-CN" altLang="zh-CN" dirty="0" smtClean="0"/>
              <a:t>层</a:t>
            </a:r>
            <a:r>
              <a:rPr lang="zh-CN" altLang="en-US" dirty="0" smtClean="0"/>
              <a:t>：</a:t>
            </a:r>
            <a:r>
              <a:rPr lang="zh-CN" altLang="zh-CN" dirty="0"/>
              <a:t>使得梯度可以反向传播</a:t>
            </a:r>
            <a:r>
              <a:rPr lang="zh-CN" altLang="zh-CN" dirty="0" smtClean="0"/>
              <a:t>到</a:t>
            </a:r>
            <a:r>
              <a:rPr lang="en-US" altLang="zh-CN" dirty="0" smtClean="0"/>
              <a:t>bounding box</a:t>
            </a:r>
            <a:r>
              <a:rPr lang="zh-CN" altLang="en-US" dirty="0" smtClean="0"/>
              <a:t>的</a:t>
            </a:r>
            <a:r>
              <a:rPr lang="zh-CN" altLang="zh-CN" dirty="0" smtClean="0"/>
              <a:t>坐标上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marL="402336" lvl="1" indent="0">
              <a:buNone/>
            </a:pPr>
            <a:endParaRPr lang="en-US" altLang="zh-CN" dirty="0"/>
          </a:p>
          <a:p>
            <a:pPr marL="402336" lvl="1" indent="0">
              <a:buNone/>
            </a:pPr>
            <a:r>
              <a:rPr lang="en-US" altLang="zh-CN" dirty="0" smtClean="0"/>
              <a:t>   </a:t>
            </a:r>
            <a:r>
              <a:rPr lang="zh-CN" altLang="zh-CN" dirty="0" smtClean="0"/>
              <a:t>于</a:t>
            </a:r>
            <a:r>
              <a:rPr lang="zh-CN" altLang="zh-CN" dirty="0"/>
              <a:t>是，根据链式法则，</a:t>
            </a:r>
            <a:r>
              <a:rPr lang="en-US" altLang="zh-CN" dirty="0"/>
              <a:t>bounding box</a:t>
            </a:r>
            <a:r>
              <a:rPr lang="zh-CN" altLang="zh-CN" dirty="0"/>
              <a:t>的参数导数计算如下：</a:t>
            </a:r>
            <a:endParaRPr lang="en-US" altLang="zh-CN" dirty="0"/>
          </a:p>
          <a:p>
            <a:pPr marL="36576" indent="0">
              <a:buNone/>
            </a:pPr>
            <a:r>
              <a:rPr lang="en-US" altLang="zh-CN" dirty="0" smtClean="0"/>
              <a:t> </a:t>
            </a:r>
            <a:endParaRPr kumimoji="1" lang="zh-CN" altLang="en-US" dirty="0"/>
          </a:p>
        </p:txBody>
      </p:sp>
      <p:pic>
        <p:nvPicPr>
          <p:cNvPr id="5" name="图片 4" descr="Screen Shot 2016-11-21 at 13.12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91" y="3922683"/>
            <a:ext cx="3379267" cy="884418"/>
          </a:xfrm>
          <a:prstGeom prst="rect">
            <a:avLst/>
          </a:prstGeom>
        </p:spPr>
      </p:pic>
      <p:pic>
        <p:nvPicPr>
          <p:cNvPr id="6" name="图片 5" descr="Screen Shot 2016-11-21 at 13.13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496" y="5560477"/>
            <a:ext cx="2409180" cy="88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70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>
                <a:solidFill>
                  <a:srgbClr val="F7DF56"/>
                </a:solidFill>
              </a:rPr>
              <a:t>关键技术难点</a:t>
            </a:r>
            <a:endParaRPr kumimoji="1"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1907" y="1447800"/>
            <a:ext cx="7901781" cy="480060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权重和偏置的初始化</a:t>
            </a:r>
            <a:endParaRPr kumimoji="1" lang="en-US" altLang="zh-CN" dirty="0"/>
          </a:p>
          <a:p>
            <a:pPr lvl="1"/>
            <a:r>
              <a:rPr lang="zh-CN" altLang="en-US" dirty="0" smtClean="0"/>
              <a:t>权重的初始化</a:t>
            </a:r>
            <a:endParaRPr lang="en-US" altLang="zh-CN" dirty="0" smtClean="0"/>
          </a:p>
          <a:p>
            <a:pPr marL="36576" indent="0">
              <a:buNone/>
            </a:pPr>
            <a:r>
              <a:rPr lang="en-US" altLang="zh-CN" sz="2400" dirty="0" smtClean="0"/>
              <a:t>     </a:t>
            </a:r>
            <a:r>
              <a:rPr lang="zh-CN" altLang="zh-CN" sz="2400" dirty="0" smtClean="0"/>
              <a:t>本课题将采用随机数初始化结合</a:t>
            </a:r>
            <a:r>
              <a:rPr lang="zh-CN" altLang="zh-CN" sz="2400" dirty="0"/>
              <a:t>使用</a:t>
            </a:r>
            <a:r>
              <a:rPr lang="en-US" altLang="zh-CN" sz="2400" i="1" dirty="0"/>
              <a:t>1/</a:t>
            </a:r>
            <a:r>
              <a:rPr lang="en-US" altLang="zh-CN" sz="2400" i="1" dirty="0" err="1"/>
              <a:t>sqrt</a:t>
            </a:r>
            <a:r>
              <a:rPr lang="en-US" altLang="zh-CN" sz="2400" i="1" dirty="0"/>
              <a:t>(n)</a:t>
            </a:r>
            <a:r>
              <a:rPr lang="zh-CN" altLang="zh-CN" sz="2400" dirty="0"/>
              <a:t>校准方差的方式进行权重的初始化。</a:t>
            </a:r>
            <a:r>
              <a:rPr lang="zh-CN" altLang="zh-CN" sz="2400" dirty="0" smtClean="0"/>
              <a:t>其实现方法为：</a:t>
            </a:r>
            <a:endParaRPr lang="en-US" altLang="zh-CN" sz="2400" dirty="0" smtClean="0"/>
          </a:p>
          <a:p>
            <a:pPr marL="36576" indent="0">
              <a:buNone/>
            </a:pPr>
            <a:endParaRPr lang="en-US" altLang="zh-CN" sz="2400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偏置的</a:t>
            </a:r>
            <a:r>
              <a:rPr lang="zh-CN" altLang="en-US" dirty="0"/>
              <a:t>初始化</a:t>
            </a:r>
            <a:endParaRPr lang="en-US" altLang="zh-CN" dirty="0"/>
          </a:p>
          <a:p>
            <a:pPr marL="36576" indent="0">
              <a:buNone/>
            </a:pPr>
            <a:r>
              <a:rPr lang="en-US" altLang="zh-CN" sz="2400" dirty="0" smtClean="0"/>
              <a:t>     </a:t>
            </a:r>
            <a:r>
              <a:rPr lang="zh-CN" altLang="zh-CN" sz="2400" dirty="0" smtClean="0"/>
              <a:t>本课题选择将偏置初始化为</a:t>
            </a:r>
            <a:r>
              <a:rPr lang="en-US" altLang="zh-CN" sz="2400" dirty="0"/>
              <a:t>0 </a:t>
            </a:r>
            <a:endParaRPr kumimoji="1" lang="zh-CN" altLang="en-US" sz="2400" dirty="0"/>
          </a:p>
        </p:txBody>
      </p:sp>
      <p:pic>
        <p:nvPicPr>
          <p:cNvPr id="4" name="图片 3" descr="Screen Shot 2016-11-21 at 13.16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70" y="3545117"/>
            <a:ext cx="4926818" cy="48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54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0764" y="288132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sz="48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目录</a:t>
            </a:r>
            <a:endParaRPr kumimoji="1" lang="zh-CN" altLang="en-US" sz="4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67066" y="1537917"/>
            <a:ext cx="7693122" cy="5009878"/>
          </a:xfrm>
        </p:spPr>
        <p:txBody>
          <a:bodyPr>
            <a:normAutofit/>
          </a:bodyPr>
          <a:lstStyle/>
          <a:p>
            <a:pPr marL="550926" indent="-514350">
              <a:buClr>
                <a:schemeClr val="tx1"/>
              </a:buClr>
              <a:buFont typeface="+mj-lt"/>
              <a:buAutoNum type="arabicPeriod"/>
            </a:pPr>
            <a:r>
              <a:rPr kumimoji="1" lang="zh-CN" altLang="en-US" sz="3600" dirty="0" smtClean="0"/>
              <a:t>选题依据和背景情况</a:t>
            </a:r>
            <a:endParaRPr kumimoji="1" lang="en-US" altLang="zh-CN" sz="3600" dirty="0" smtClean="0"/>
          </a:p>
          <a:p>
            <a:pPr marL="550926" indent="-514350">
              <a:buClr>
                <a:schemeClr val="tx1"/>
              </a:buClr>
              <a:buFont typeface="+mj-lt"/>
              <a:buAutoNum type="arabicPeriod"/>
            </a:pPr>
            <a:r>
              <a:rPr kumimoji="1" lang="zh-CN" altLang="en-US" sz="3600" dirty="0" smtClean="0"/>
              <a:t>理论意义和应用价值</a:t>
            </a:r>
            <a:endParaRPr kumimoji="1" lang="en-US" altLang="zh-CN" sz="3600" dirty="0" smtClean="0"/>
          </a:p>
          <a:p>
            <a:pPr marL="550926" indent="-514350">
              <a:buClr>
                <a:schemeClr val="tx1"/>
              </a:buClr>
              <a:buFont typeface="+mj-lt"/>
              <a:buAutoNum type="arabicPeriod"/>
            </a:pPr>
            <a:r>
              <a:rPr kumimoji="1" lang="zh-CN" altLang="en-US" sz="3600" dirty="0" smtClean="0"/>
              <a:t>研究内容和工作范围</a:t>
            </a:r>
            <a:endParaRPr kumimoji="1" lang="en-US" altLang="zh-CN" sz="3600" dirty="0" smtClean="0"/>
          </a:p>
          <a:p>
            <a:pPr marL="550926" indent="-514350">
              <a:buClr>
                <a:schemeClr val="tx1"/>
              </a:buClr>
              <a:buFont typeface="+mj-lt"/>
              <a:buAutoNum type="arabicPeriod"/>
            </a:pPr>
            <a:r>
              <a:rPr kumimoji="1" lang="zh-CN" altLang="en-US" sz="3600" dirty="0" smtClean="0"/>
              <a:t>关键技术难点</a:t>
            </a:r>
            <a:endParaRPr kumimoji="1" lang="en-US" altLang="zh-CN" sz="3600" dirty="0" smtClean="0"/>
          </a:p>
          <a:p>
            <a:pPr marL="550926" indent="-514350">
              <a:buClr>
                <a:schemeClr val="tx1"/>
              </a:buClr>
              <a:buFont typeface="+mj-lt"/>
              <a:buAutoNum type="arabicPeriod"/>
            </a:pPr>
            <a:r>
              <a:rPr kumimoji="1" lang="zh-CN" altLang="en-US" sz="3600" dirty="0" smtClean="0"/>
              <a:t>技术路线</a:t>
            </a:r>
            <a:endParaRPr kumimoji="1" lang="en-US" altLang="zh-CN" sz="3600" dirty="0" smtClean="0"/>
          </a:p>
          <a:p>
            <a:pPr marL="550926" indent="-514350">
              <a:buClr>
                <a:schemeClr val="tx1"/>
              </a:buClr>
              <a:buFont typeface="+mj-lt"/>
              <a:buAutoNum type="arabicPeriod"/>
            </a:pPr>
            <a:r>
              <a:rPr kumimoji="1" lang="zh-CN" altLang="en-US" sz="3600" dirty="0" smtClean="0"/>
              <a:t>预期成果</a:t>
            </a:r>
            <a:endParaRPr kumimoji="1" lang="en-US" altLang="zh-CN" sz="3600" dirty="0" smtClean="0"/>
          </a:p>
          <a:p>
            <a:pPr marL="550926" indent="-514350">
              <a:buClr>
                <a:schemeClr val="tx1"/>
              </a:buClr>
              <a:buFont typeface="+mj-lt"/>
              <a:buAutoNum type="arabicPeriod"/>
            </a:pPr>
            <a:r>
              <a:rPr kumimoji="1" lang="zh-CN" altLang="en-US" sz="3600" dirty="0" smtClean="0"/>
              <a:t>创新性</a:t>
            </a:r>
            <a:endParaRPr kumimoji="1" lang="en-US" altLang="zh-CN" sz="3600" dirty="0" smtClean="0"/>
          </a:p>
        </p:txBody>
      </p:sp>
    </p:spTree>
    <p:extLst>
      <p:ext uri="{BB962C8B-B14F-4D97-AF65-F5344CB8AC3E}">
        <p14:creationId xmlns:p14="http://schemas.microsoft.com/office/powerpoint/2010/main" val="2692496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 smtClean="0">
                <a:solidFill>
                  <a:srgbClr val="F7DF56"/>
                </a:solidFill>
              </a:rPr>
              <a:t>关键技术难点</a:t>
            </a:r>
            <a:endParaRPr kumimoji="1" lang="zh-CN" altLang="en-US" sz="4800" dirty="0">
              <a:solidFill>
                <a:srgbClr val="F7DF5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1284" y="1600200"/>
            <a:ext cx="7822404" cy="4931769"/>
          </a:xfrm>
        </p:spPr>
        <p:txBody>
          <a:bodyPr/>
          <a:lstStyle/>
          <a:p>
            <a:r>
              <a:rPr lang="zh-CN" altLang="en-US" dirty="0" smtClean="0"/>
              <a:t>超参数调优</a:t>
            </a:r>
            <a:endParaRPr lang="en-US" altLang="zh-CN" dirty="0"/>
          </a:p>
          <a:p>
            <a:pPr lvl="1"/>
            <a:r>
              <a:rPr lang="zh-CN" altLang="zh-CN" sz="2400" dirty="0"/>
              <a:t>在调试超参数训练神经网络得到最优模型时</a:t>
            </a:r>
            <a:r>
              <a:rPr lang="zh-CN" altLang="zh-CN" sz="2400" dirty="0" smtClean="0"/>
              <a:t>，用仆程序持续地随机设置参数并进行最优化，另外</a:t>
            </a:r>
            <a:r>
              <a:rPr lang="zh-CN" altLang="en-US" sz="2400" dirty="0" smtClean="0"/>
              <a:t>用</a:t>
            </a:r>
            <a:r>
              <a:rPr lang="zh-CN" altLang="zh-CN" sz="2400" dirty="0" smtClean="0"/>
              <a:t>一个主程序启动</a:t>
            </a:r>
            <a:r>
              <a:rPr lang="zh-CN" altLang="zh-CN" sz="2400" dirty="0"/>
              <a:t>或者结束计算集群</a:t>
            </a:r>
            <a:r>
              <a:rPr lang="zh-CN" altLang="zh-CN" sz="2400" dirty="0" smtClean="0"/>
              <a:t>中的仆程序。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选择在对</a:t>
            </a:r>
            <a:r>
              <a:rPr lang="zh-CN" altLang="zh-CN" sz="2400" dirty="0"/>
              <a:t>数尺度上进行超参数搜索。例如，超参数学习率被设置为</a:t>
            </a:r>
            <a:r>
              <a:rPr lang="en-US" altLang="zh-CN" sz="2400" dirty="0" err="1"/>
              <a:t>learning_rate</a:t>
            </a:r>
            <a:r>
              <a:rPr lang="en-US" altLang="zh-CN" sz="2400" dirty="0"/>
              <a:t> =10**uniform(-6, 1</a:t>
            </a:r>
            <a:r>
              <a:rPr lang="en-US" altLang="zh-CN" sz="2400" dirty="0" smtClean="0"/>
              <a:t>)</a:t>
            </a:r>
            <a:r>
              <a:rPr lang="zh-CN" altLang="zh-CN" sz="2400" dirty="0" smtClean="0"/>
              <a:t>，对于正则化强度</a:t>
            </a:r>
            <a:r>
              <a:rPr lang="zh-CN" altLang="zh-CN" sz="2400" dirty="0"/>
              <a:t>，可以采用同样的</a:t>
            </a:r>
            <a:r>
              <a:rPr lang="zh-CN" altLang="zh-CN" sz="2400" dirty="0" smtClean="0"/>
              <a:t>策略</a:t>
            </a:r>
            <a:r>
              <a:rPr lang="zh-CN" altLang="en-US" sz="2400" dirty="0" smtClean="0"/>
              <a:t>。</a:t>
            </a:r>
            <a:r>
              <a:rPr lang="zh-CN" altLang="zh-CN" sz="2400" dirty="0" smtClean="0"/>
              <a:t>但是</a:t>
            </a:r>
            <a:r>
              <a:rPr lang="zh-CN" altLang="en-US" sz="2400" dirty="0" smtClean="0"/>
              <a:t>，</a:t>
            </a:r>
            <a:r>
              <a:rPr lang="zh-CN" altLang="zh-CN" sz="2400" dirty="0" smtClean="0"/>
              <a:t>有一些超参数还</a:t>
            </a:r>
            <a:r>
              <a:rPr lang="zh-CN" altLang="zh-CN" sz="2400" dirty="0"/>
              <a:t>是需要在原始尺度上进行搜索。例如，超参数随机失活被设置为</a:t>
            </a:r>
            <a:r>
              <a:rPr lang="en-US" altLang="zh-CN" sz="2400" dirty="0"/>
              <a:t>dropout=uniform(0,1)</a:t>
            </a:r>
            <a:r>
              <a:rPr lang="zh-CN" altLang="zh-CN" sz="2400" dirty="0" smtClean="0"/>
              <a:t>。</a:t>
            </a:r>
            <a:endParaRPr lang="en-US" altLang="zh-CN" sz="2400" dirty="0"/>
          </a:p>
          <a:p>
            <a:pPr lvl="1"/>
            <a:r>
              <a:rPr lang="zh-CN" altLang="zh-CN" sz="2400" dirty="0" smtClean="0"/>
              <a:t>在进行超参数搜索时</a:t>
            </a:r>
            <a:r>
              <a:rPr lang="zh-CN" altLang="zh-CN" sz="2400" dirty="0"/>
              <a:t>，采取从粗到细的分阶段搜索。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9072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标题 8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 smtClean="0">
                <a:solidFill>
                  <a:srgbClr val="F7DF56"/>
                </a:solidFill>
              </a:rPr>
              <a:t>技术路线</a:t>
            </a:r>
            <a:endParaRPr kumimoji="1" lang="zh-CN" altLang="en-US" sz="4800" dirty="0"/>
          </a:p>
        </p:txBody>
      </p:sp>
      <p:sp>
        <p:nvSpPr>
          <p:cNvPr id="89" name="圆角矩形 88"/>
          <p:cNvSpPr/>
          <p:nvPr/>
        </p:nvSpPr>
        <p:spPr>
          <a:xfrm>
            <a:off x="156250" y="3989646"/>
            <a:ext cx="993847" cy="432595"/>
          </a:xfrm>
          <a:prstGeom prst="roundRect">
            <a:avLst/>
          </a:prstGeom>
          <a:solidFill>
            <a:srgbClr val="FFFFFF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带有分割的数据集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156250" y="2916698"/>
            <a:ext cx="993847" cy="418425"/>
          </a:xfrm>
          <a:prstGeom prst="roundRect">
            <a:avLst/>
          </a:prstGeom>
          <a:solidFill>
            <a:srgbClr val="FFFFFF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带有标注的数据集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1556807" y="488814"/>
            <a:ext cx="3975089" cy="59269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2" name="矩形 91"/>
          <p:cNvSpPr/>
          <p:nvPr/>
        </p:nvSpPr>
        <p:spPr>
          <a:xfrm>
            <a:off x="1768460" y="946491"/>
            <a:ext cx="3563849" cy="209387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3" name="矩形 92"/>
          <p:cNvSpPr/>
          <p:nvPr/>
        </p:nvSpPr>
        <p:spPr>
          <a:xfrm>
            <a:off x="2010704" y="1424523"/>
            <a:ext cx="1416098" cy="3717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选择深度学习框架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2010704" y="1960030"/>
            <a:ext cx="1416098" cy="3717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设置层的排列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010705" y="2479446"/>
            <a:ext cx="1416097" cy="3717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参数初始化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3708164" y="1424523"/>
            <a:ext cx="1416096" cy="3717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定义超参数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3708164" y="2479446"/>
            <a:ext cx="1416095" cy="3717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定义优化方式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3708162" y="1960030"/>
            <a:ext cx="1416096" cy="3669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定义损失函数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1768460" y="3571845"/>
            <a:ext cx="3563849" cy="104750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0" name="矩形 99"/>
          <p:cNvSpPr/>
          <p:nvPr/>
        </p:nvSpPr>
        <p:spPr>
          <a:xfrm>
            <a:off x="1899403" y="4056365"/>
            <a:ext cx="1527399" cy="3717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梯度检查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3708162" y="4056365"/>
            <a:ext cx="1527399" cy="3717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合理性检查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1768460" y="5089907"/>
            <a:ext cx="3563849" cy="104750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3" name="矩形 102"/>
          <p:cNvSpPr/>
          <p:nvPr/>
        </p:nvSpPr>
        <p:spPr>
          <a:xfrm>
            <a:off x="2821008" y="5613658"/>
            <a:ext cx="1527399" cy="3717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超参数调优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04" name="圆角矩形 103"/>
          <p:cNvSpPr/>
          <p:nvPr/>
        </p:nvSpPr>
        <p:spPr>
          <a:xfrm>
            <a:off x="5937487" y="2571007"/>
            <a:ext cx="864329" cy="764116"/>
          </a:xfrm>
          <a:prstGeom prst="roundRect">
            <a:avLst/>
          </a:prstGeom>
          <a:solidFill>
            <a:srgbClr val="FFFFFF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已训练的图像标注网络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556807" y="483775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 smtClean="0"/>
              <a:t>网络模型训练</a:t>
            </a:r>
            <a:endParaRPr kumimoji="1" lang="zh-CN" altLang="en-US" sz="1200" b="1" dirty="0"/>
          </a:p>
        </p:txBody>
      </p:sp>
      <p:sp>
        <p:nvSpPr>
          <p:cNvPr id="106" name="文本框 105"/>
          <p:cNvSpPr txBox="1"/>
          <p:nvPr/>
        </p:nvSpPr>
        <p:spPr>
          <a:xfrm>
            <a:off x="1768460" y="946491"/>
            <a:ext cx="81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 smtClean="0"/>
              <a:t>模型搭建</a:t>
            </a:r>
            <a:endParaRPr kumimoji="1" lang="zh-CN" altLang="en-US" sz="1200" b="1" dirty="0"/>
          </a:p>
        </p:txBody>
      </p:sp>
      <p:sp>
        <p:nvSpPr>
          <p:cNvPr id="107" name="文本框 106"/>
          <p:cNvSpPr txBox="1"/>
          <p:nvPr/>
        </p:nvSpPr>
        <p:spPr>
          <a:xfrm>
            <a:off x="1768460" y="3571844"/>
            <a:ext cx="81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 smtClean="0"/>
              <a:t>模型检查</a:t>
            </a:r>
            <a:endParaRPr kumimoji="1" lang="zh-CN" altLang="en-US" sz="1200" b="1" dirty="0"/>
          </a:p>
        </p:txBody>
      </p:sp>
      <p:sp>
        <p:nvSpPr>
          <p:cNvPr id="108" name="文本框 107"/>
          <p:cNvSpPr txBox="1"/>
          <p:nvPr/>
        </p:nvSpPr>
        <p:spPr>
          <a:xfrm>
            <a:off x="1768460" y="5098717"/>
            <a:ext cx="81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 smtClean="0"/>
              <a:t>模型跟踪</a:t>
            </a:r>
            <a:endParaRPr kumimoji="1" lang="zh-CN" altLang="en-US" sz="1200" b="1" dirty="0"/>
          </a:p>
        </p:txBody>
      </p:sp>
      <p:cxnSp>
        <p:nvCxnSpPr>
          <p:cNvPr id="109" name="直线箭头连接符 108"/>
          <p:cNvCxnSpPr>
            <a:stCxn id="92" idx="2"/>
            <a:endCxn id="99" idx="0"/>
          </p:cNvCxnSpPr>
          <p:nvPr/>
        </p:nvCxnSpPr>
        <p:spPr>
          <a:xfrm>
            <a:off x="3550385" y="3040361"/>
            <a:ext cx="0" cy="531484"/>
          </a:xfrm>
          <a:prstGeom prst="straightConnector1">
            <a:avLst/>
          </a:prstGeom>
          <a:ln w="31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直线箭头连接符 109"/>
          <p:cNvCxnSpPr>
            <a:stCxn id="99" idx="2"/>
            <a:endCxn id="102" idx="0"/>
          </p:cNvCxnSpPr>
          <p:nvPr/>
        </p:nvCxnSpPr>
        <p:spPr>
          <a:xfrm>
            <a:off x="3550385" y="4619347"/>
            <a:ext cx="0" cy="470560"/>
          </a:xfrm>
          <a:prstGeom prst="straightConnector1">
            <a:avLst/>
          </a:prstGeom>
          <a:ln w="31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右箭头 110"/>
          <p:cNvSpPr/>
          <p:nvPr/>
        </p:nvSpPr>
        <p:spPr>
          <a:xfrm>
            <a:off x="1150097" y="3017478"/>
            <a:ext cx="406710" cy="209212"/>
          </a:xfrm>
          <a:prstGeom prst="rightArrow">
            <a:avLst/>
          </a:prstGeom>
          <a:solidFill>
            <a:schemeClr val="bg1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2" name="右箭头 111"/>
          <p:cNvSpPr/>
          <p:nvPr/>
        </p:nvSpPr>
        <p:spPr>
          <a:xfrm>
            <a:off x="1150097" y="4105789"/>
            <a:ext cx="406710" cy="209212"/>
          </a:xfrm>
          <a:prstGeom prst="rightArrow">
            <a:avLst/>
          </a:prstGeom>
          <a:solidFill>
            <a:schemeClr val="bg1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右箭头 112"/>
          <p:cNvSpPr/>
          <p:nvPr/>
        </p:nvSpPr>
        <p:spPr>
          <a:xfrm>
            <a:off x="5531896" y="2935756"/>
            <a:ext cx="406710" cy="209212"/>
          </a:xfrm>
          <a:prstGeom prst="rightArrow">
            <a:avLst/>
          </a:prstGeom>
          <a:solidFill>
            <a:schemeClr val="bg1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4" name="右箭头 113"/>
          <p:cNvSpPr/>
          <p:nvPr/>
        </p:nvSpPr>
        <p:spPr>
          <a:xfrm>
            <a:off x="5530778" y="4109445"/>
            <a:ext cx="406710" cy="209212"/>
          </a:xfrm>
          <a:prstGeom prst="rightArrow">
            <a:avLst/>
          </a:prstGeom>
          <a:solidFill>
            <a:schemeClr val="bg1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圆角矩形 114"/>
          <p:cNvSpPr/>
          <p:nvPr/>
        </p:nvSpPr>
        <p:spPr>
          <a:xfrm>
            <a:off x="7518361" y="1129825"/>
            <a:ext cx="993847" cy="418425"/>
          </a:xfrm>
          <a:prstGeom prst="roundRect">
            <a:avLst/>
          </a:prstGeom>
          <a:solidFill>
            <a:srgbClr val="FFFFFF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室内图像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7202242" y="2056357"/>
            <a:ext cx="1590260" cy="29176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7" name="矩形 116"/>
          <p:cNvSpPr/>
          <p:nvPr/>
        </p:nvSpPr>
        <p:spPr>
          <a:xfrm>
            <a:off x="7401900" y="2571007"/>
            <a:ext cx="1182065" cy="3717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图像标注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7401900" y="3200114"/>
            <a:ext cx="1182066" cy="3717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图像分割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7390459" y="3803781"/>
            <a:ext cx="1182066" cy="3717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灭点检测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7401900" y="4410403"/>
            <a:ext cx="1182066" cy="3717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坐标转换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21" name="右箭头 120"/>
          <p:cNvSpPr/>
          <p:nvPr/>
        </p:nvSpPr>
        <p:spPr>
          <a:xfrm>
            <a:off x="6801818" y="2935755"/>
            <a:ext cx="406710" cy="209212"/>
          </a:xfrm>
          <a:prstGeom prst="rightArrow">
            <a:avLst/>
          </a:prstGeom>
          <a:solidFill>
            <a:schemeClr val="bg1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右箭头 121"/>
          <p:cNvSpPr/>
          <p:nvPr/>
        </p:nvSpPr>
        <p:spPr>
          <a:xfrm>
            <a:off x="6795532" y="4105789"/>
            <a:ext cx="406710" cy="209212"/>
          </a:xfrm>
          <a:prstGeom prst="rightArrow">
            <a:avLst/>
          </a:prstGeom>
          <a:solidFill>
            <a:schemeClr val="bg1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文本框 122"/>
          <p:cNvSpPr txBox="1"/>
          <p:nvPr/>
        </p:nvSpPr>
        <p:spPr>
          <a:xfrm>
            <a:off x="7202242" y="2054974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 smtClean="0"/>
              <a:t>物体标注</a:t>
            </a:r>
            <a:endParaRPr kumimoji="1" lang="en-US" altLang="zh-CN" sz="1200" b="1" dirty="0" smtClean="0"/>
          </a:p>
          <a:p>
            <a:r>
              <a:rPr kumimoji="1" lang="zh-CN" altLang="en-US" sz="1200" b="1" dirty="0" smtClean="0"/>
              <a:t>箱体重建</a:t>
            </a:r>
            <a:endParaRPr kumimoji="1" lang="zh-CN" altLang="en-US" sz="1200" b="1" dirty="0"/>
          </a:p>
        </p:txBody>
      </p:sp>
      <p:sp>
        <p:nvSpPr>
          <p:cNvPr id="124" name="圆角矩形 123"/>
          <p:cNvSpPr/>
          <p:nvPr/>
        </p:nvSpPr>
        <p:spPr>
          <a:xfrm>
            <a:off x="6893535" y="5411494"/>
            <a:ext cx="993847" cy="418425"/>
          </a:xfrm>
          <a:prstGeom prst="roundRect">
            <a:avLst/>
          </a:prstGeom>
          <a:solidFill>
            <a:srgbClr val="FFFFFF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家具多标签标注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25" name="圆角矩形 124"/>
          <p:cNvSpPr/>
          <p:nvPr/>
        </p:nvSpPr>
        <p:spPr>
          <a:xfrm>
            <a:off x="8015285" y="5404445"/>
            <a:ext cx="857310" cy="418425"/>
          </a:xfrm>
          <a:prstGeom prst="roundRect">
            <a:avLst/>
          </a:prstGeom>
          <a:solidFill>
            <a:srgbClr val="FFFFFF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家具箱体重建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26" name="下箭头 125"/>
          <p:cNvSpPr/>
          <p:nvPr/>
        </p:nvSpPr>
        <p:spPr>
          <a:xfrm>
            <a:off x="7887382" y="1548250"/>
            <a:ext cx="287321" cy="508107"/>
          </a:xfrm>
          <a:prstGeom prst="downArrow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下箭头 126"/>
          <p:cNvSpPr/>
          <p:nvPr/>
        </p:nvSpPr>
        <p:spPr>
          <a:xfrm>
            <a:off x="7522031" y="4974045"/>
            <a:ext cx="287321" cy="437449"/>
          </a:xfrm>
          <a:prstGeom prst="downArrow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下箭头 127"/>
          <p:cNvSpPr/>
          <p:nvPr/>
        </p:nvSpPr>
        <p:spPr>
          <a:xfrm>
            <a:off x="8283901" y="4966996"/>
            <a:ext cx="287321" cy="437449"/>
          </a:xfrm>
          <a:prstGeom prst="downArrow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圆角矩形 128"/>
          <p:cNvSpPr/>
          <p:nvPr/>
        </p:nvSpPr>
        <p:spPr>
          <a:xfrm>
            <a:off x="5931203" y="3830085"/>
            <a:ext cx="864329" cy="764116"/>
          </a:xfrm>
          <a:prstGeom prst="roundRect">
            <a:avLst/>
          </a:prstGeom>
          <a:solidFill>
            <a:srgbClr val="FFFFFF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已训练的图像分割网络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640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/>
      <p:bldP spid="106" grpId="0"/>
      <p:bldP spid="107" grpId="0"/>
      <p:bldP spid="108" grpId="0"/>
      <p:bldP spid="111" grpId="0" animBg="1"/>
      <p:bldP spid="112" grpId="0" animBg="1"/>
      <p:bldP spid="113" grpId="0" animBg="1"/>
      <p:bldP spid="113" grpId="1" animBg="1"/>
      <p:bldP spid="114" grpId="0" animBg="1"/>
      <p:bldP spid="114" grpId="1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 smtClean="0">
                <a:solidFill>
                  <a:srgbClr val="F7DF56"/>
                </a:solidFill>
              </a:rPr>
              <a:t>预期成果</a:t>
            </a:r>
            <a:endParaRPr kumimoji="1"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247" y="1447800"/>
            <a:ext cx="7890441" cy="5072828"/>
          </a:xfrm>
        </p:spPr>
        <p:txBody>
          <a:bodyPr/>
          <a:lstStyle/>
          <a:p>
            <a:r>
              <a:rPr lang="zh-CN" altLang="zh-CN" dirty="0"/>
              <a:t>针对室内家居图像，实现</a:t>
            </a:r>
            <a:r>
              <a:rPr lang="zh-CN" altLang="zh-CN" dirty="0" smtClean="0"/>
              <a:t>家具的多标签标注</a:t>
            </a:r>
            <a:endParaRPr kumimoji="1" lang="zh-CN" altLang="en-US" dirty="0"/>
          </a:p>
        </p:txBody>
      </p:sp>
      <p:pic>
        <p:nvPicPr>
          <p:cNvPr id="4" name="图片 3" descr="WechatIMG3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098" y="2177323"/>
            <a:ext cx="5170874" cy="449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57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 smtClean="0">
                <a:solidFill>
                  <a:srgbClr val="F7DF56"/>
                </a:solidFill>
              </a:rPr>
              <a:t>预期成果</a:t>
            </a:r>
            <a:endParaRPr kumimoji="1"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247" y="1447800"/>
            <a:ext cx="7890441" cy="5072828"/>
          </a:xfrm>
        </p:spPr>
        <p:txBody>
          <a:bodyPr/>
          <a:lstStyle/>
          <a:p>
            <a:r>
              <a:rPr lang="zh-CN" altLang="zh-CN" dirty="0"/>
              <a:t>针对室内家居图像</a:t>
            </a:r>
            <a:r>
              <a:rPr lang="zh-CN" altLang="zh-CN" dirty="0" smtClean="0"/>
              <a:t>，对家具进</a:t>
            </a:r>
            <a:r>
              <a:rPr lang="zh-CN" altLang="zh-CN" dirty="0"/>
              <a:t>行箱体重建</a:t>
            </a:r>
            <a:r>
              <a:rPr lang="en-US" altLang="zh-CN" dirty="0"/>
              <a:t> </a:t>
            </a:r>
            <a:endParaRPr kumimoji="1"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89" y="2217840"/>
            <a:ext cx="6229987" cy="430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41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>
                <a:solidFill>
                  <a:srgbClr val="F7DF56"/>
                </a:solidFill>
              </a:rPr>
              <a:t>预期成果</a:t>
            </a:r>
            <a:endParaRPr kumimoji="1"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5926" y="1447800"/>
            <a:ext cx="7867762" cy="4800600"/>
          </a:xfrm>
        </p:spPr>
        <p:txBody>
          <a:bodyPr/>
          <a:lstStyle/>
          <a:p>
            <a:r>
              <a:rPr lang="zh-CN" altLang="zh-CN" dirty="0"/>
              <a:t>整理研究成果，发表</a:t>
            </a:r>
            <a:r>
              <a:rPr lang="en-US" altLang="zh-CN" dirty="0"/>
              <a:t>1-2</a:t>
            </a:r>
            <a:r>
              <a:rPr lang="zh-CN" altLang="zh-CN" dirty="0"/>
              <a:t>篇高水平论</a:t>
            </a:r>
            <a:r>
              <a:rPr lang="zh-CN" altLang="zh-CN" dirty="0" smtClean="0"/>
              <a:t>文</a:t>
            </a:r>
            <a:endParaRPr lang="en-US" altLang="zh-CN" dirty="0"/>
          </a:p>
          <a:p>
            <a:r>
              <a:rPr lang="zh-CN" altLang="zh-CN" dirty="0" smtClean="0"/>
              <a:t>申请一项专</a:t>
            </a:r>
            <a:r>
              <a:rPr lang="zh-CN" altLang="zh-CN" dirty="0"/>
              <a:t>利。</a:t>
            </a:r>
            <a:r>
              <a:rPr lang="en-US" altLang="zh-CN" dirty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7990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400" dirty="0" smtClean="0">
                <a:solidFill>
                  <a:srgbClr val="F7DF56"/>
                </a:solidFill>
              </a:rPr>
              <a:t>创新点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247" y="1447800"/>
            <a:ext cx="7890441" cy="4800600"/>
          </a:xfrm>
        </p:spPr>
        <p:txBody>
          <a:bodyPr/>
          <a:lstStyle/>
          <a:p>
            <a:r>
              <a:rPr kumimoji="1" lang="zh-CN" altLang="en-US" dirty="0" smtClean="0"/>
              <a:t>将深度学习运用到室内家居系统中，一定程度上优化了家居</a:t>
            </a:r>
            <a:r>
              <a:rPr kumimoji="1" lang="en-US" altLang="zh-CN" dirty="0" smtClean="0"/>
              <a:t>DIY</a:t>
            </a:r>
            <a:r>
              <a:rPr kumimoji="1" lang="zh-CN" altLang="en-US" dirty="0" smtClean="0"/>
              <a:t>算法在家具识别上的准确度。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RNN</a:t>
            </a:r>
            <a:r>
              <a:rPr kumimoji="1" lang="zh-CN" altLang="en-US" dirty="0" smtClean="0"/>
              <a:t>的选择上，使</a:t>
            </a:r>
            <a:r>
              <a:rPr lang="zh-CN" altLang="zh-CN" dirty="0" smtClean="0"/>
              <a:t>用更为简单</a:t>
            </a:r>
            <a:r>
              <a:rPr lang="zh-CN" altLang="zh-CN" dirty="0"/>
              <a:t>的</a:t>
            </a:r>
            <a:r>
              <a:rPr lang="en-US" altLang="zh-CN" dirty="0"/>
              <a:t>GRU</a:t>
            </a:r>
            <a:r>
              <a:rPr lang="zh-CN" altLang="zh-CN" dirty="0"/>
              <a:t>去代替目前主流但是较为复杂的</a:t>
            </a:r>
            <a:r>
              <a:rPr lang="en-US" altLang="zh-CN" dirty="0" smtClean="0"/>
              <a:t>LSTM</a:t>
            </a:r>
            <a:r>
              <a:rPr lang="zh-CN" altLang="zh-CN" dirty="0" smtClean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5207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4098" y="1561217"/>
            <a:ext cx="7298009" cy="210792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6000" dirty="0" smtClean="0"/>
              <a:t>Thank You!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058176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800" dirty="0">
                <a:solidFill>
                  <a:srgbClr val="F7DF56"/>
                </a:solidFill>
              </a:rPr>
              <a:t>选题依据</a:t>
            </a:r>
            <a:endParaRPr kumimoji="1" lang="zh-CN" altLang="en-US" dirty="0">
              <a:solidFill>
                <a:srgbClr val="F7DF5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8778" y="1447800"/>
            <a:ext cx="7954910" cy="4800600"/>
          </a:xfrm>
        </p:spPr>
        <p:txBody>
          <a:bodyPr/>
          <a:lstStyle/>
          <a:p>
            <a:r>
              <a:rPr lang="en-US" altLang="zh-CN" sz="2800" dirty="0" smtClean="0">
                <a:latin typeface="黑体" charset="0"/>
                <a:ea typeface="黑体" charset="0"/>
                <a:cs typeface="黑体" charset="0"/>
              </a:rPr>
              <a:t>3D</a:t>
            </a:r>
            <a:r>
              <a:rPr lang="zh-CN" altLang="en-US" sz="2800" dirty="0" smtClean="0">
                <a:latin typeface="黑体" charset="0"/>
                <a:ea typeface="黑体" charset="0"/>
                <a:cs typeface="黑体" charset="0"/>
              </a:rPr>
              <a:t>家居环境</a:t>
            </a:r>
            <a:r>
              <a:rPr lang="zh-CN" altLang="zh-CN" sz="2800" dirty="0">
                <a:latin typeface="黑体" charset="0"/>
                <a:ea typeface="黑体" charset="0"/>
                <a:cs typeface="黑体" charset="0"/>
              </a:rPr>
              <a:t>+</a:t>
            </a:r>
            <a:r>
              <a:rPr lang="en-US" altLang="zh-CN" sz="2800" dirty="0" smtClean="0">
                <a:latin typeface="黑体" charset="0"/>
                <a:ea typeface="黑体" charset="0"/>
                <a:cs typeface="黑体" charset="0"/>
              </a:rPr>
              <a:t>3D</a:t>
            </a:r>
            <a:r>
              <a:rPr lang="zh-CN" altLang="en-US" sz="2800" dirty="0" smtClean="0">
                <a:latin typeface="黑体" charset="0"/>
                <a:ea typeface="黑体" charset="0"/>
                <a:cs typeface="黑体" charset="0"/>
              </a:rPr>
              <a:t>家具模型的</a:t>
            </a:r>
            <a:r>
              <a:rPr lang="en-US" altLang="zh-CN" sz="2800" dirty="0" smtClean="0">
                <a:latin typeface="黑体" charset="0"/>
                <a:ea typeface="黑体" charset="0"/>
                <a:cs typeface="黑体" charset="0"/>
              </a:rPr>
              <a:t>DIY</a:t>
            </a:r>
            <a:r>
              <a:rPr lang="zh-CN" altLang="en-US" sz="2800" dirty="0" smtClean="0">
                <a:latin typeface="黑体" charset="0"/>
                <a:ea typeface="黑体" charset="0"/>
                <a:cs typeface="黑体" charset="0"/>
              </a:rPr>
              <a:t>设计</a:t>
            </a:r>
            <a:r>
              <a:rPr kumimoji="1" lang="zh-CN" altLang="zh-CN" dirty="0">
                <a:latin typeface="黑体" charset="0"/>
                <a:ea typeface="黑体" charset="0"/>
                <a:cs typeface="黑体" charset="0"/>
              </a:rPr>
              <a:t>（</a:t>
            </a:r>
            <a:r>
              <a:rPr lang="zh-CN" altLang="en-US" sz="2800" dirty="0" smtClean="0">
                <a:latin typeface="黑体" charset="0"/>
                <a:ea typeface="黑体" charset="0"/>
                <a:cs typeface="黑体" charset="0"/>
              </a:rPr>
              <a:t>虚</a:t>
            </a:r>
            <a:r>
              <a:rPr lang="en-US" altLang="zh-CN" sz="2800" dirty="0" smtClean="0">
                <a:latin typeface="黑体" charset="0"/>
                <a:ea typeface="黑体" charset="0"/>
                <a:cs typeface="黑体" charset="0"/>
              </a:rPr>
              <a:t>-</a:t>
            </a:r>
            <a:r>
              <a:rPr lang="zh-CN" altLang="en-US" sz="2800" dirty="0" smtClean="0">
                <a:latin typeface="黑体" charset="0"/>
                <a:ea typeface="黑体" charset="0"/>
                <a:cs typeface="黑体" charset="0"/>
              </a:rPr>
              <a:t>虚融合）</a:t>
            </a:r>
            <a:endParaRPr lang="en-US" altLang="zh-CN" sz="2800" dirty="0" smtClean="0"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5" name="图片 4" descr="Screen Shot 2016-11-22 at 19.52.5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11" y="2088440"/>
            <a:ext cx="7826738" cy="459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77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>
                <a:solidFill>
                  <a:srgbClr val="F7DF56"/>
                </a:solidFill>
              </a:rPr>
              <a:t>选题依据</a:t>
            </a:r>
            <a:endParaRPr kumimoji="1"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734" y="1447800"/>
            <a:ext cx="7919954" cy="4800600"/>
          </a:xfrm>
        </p:spPr>
        <p:txBody>
          <a:bodyPr>
            <a:normAutofit/>
          </a:bodyPr>
          <a:lstStyle/>
          <a:p>
            <a:r>
              <a:rPr lang="zh-CN" altLang="zh-CN" sz="2800" dirty="0" smtClean="0">
                <a:latin typeface="黑体" charset="0"/>
                <a:ea typeface="黑体" charset="0"/>
                <a:cs typeface="黑体" charset="0"/>
              </a:rPr>
              <a:t>2</a:t>
            </a:r>
            <a:r>
              <a:rPr lang="en-US" altLang="zh-CN" sz="2800" dirty="0" smtClean="0">
                <a:latin typeface="黑体" charset="0"/>
                <a:ea typeface="黑体" charset="0"/>
                <a:cs typeface="黑体" charset="0"/>
              </a:rPr>
              <a:t>D</a:t>
            </a:r>
            <a:r>
              <a:rPr lang="zh-CN" altLang="en-US" sz="2800" dirty="0" smtClean="0">
                <a:latin typeface="黑体" charset="0"/>
                <a:ea typeface="黑体" charset="0"/>
                <a:cs typeface="黑体" charset="0"/>
              </a:rPr>
              <a:t>家居图像</a:t>
            </a:r>
            <a:r>
              <a:rPr lang="zh-CN" altLang="zh-CN" sz="2800" dirty="0" smtClean="0">
                <a:latin typeface="黑体" charset="0"/>
                <a:ea typeface="黑体" charset="0"/>
                <a:cs typeface="黑体" charset="0"/>
              </a:rPr>
              <a:t>+2</a:t>
            </a:r>
            <a:r>
              <a:rPr lang="en-US" altLang="zh-CN" sz="2800" dirty="0" smtClean="0">
                <a:latin typeface="黑体" charset="0"/>
                <a:ea typeface="黑体" charset="0"/>
                <a:cs typeface="黑体" charset="0"/>
              </a:rPr>
              <a:t>D</a:t>
            </a:r>
            <a:r>
              <a:rPr lang="zh-CN" altLang="en-US" sz="2800" dirty="0" smtClean="0">
                <a:latin typeface="黑体" charset="0"/>
                <a:ea typeface="黑体" charset="0"/>
                <a:cs typeface="黑体" charset="0"/>
              </a:rPr>
              <a:t>家具图像的</a:t>
            </a:r>
            <a:r>
              <a:rPr lang="en-US" altLang="zh-CN" sz="2800" dirty="0">
                <a:latin typeface="黑体" charset="0"/>
                <a:ea typeface="黑体" charset="0"/>
                <a:cs typeface="黑体" charset="0"/>
              </a:rPr>
              <a:t>DIY</a:t>
            </a:r>
            <a:r>
              <a:rPr lang="zh-CN" altLang="en-US" sz="2800" dirty="0">
                <a:latin typeface="黑体" charset="0"/>
                <a:ea typeface="黑体" charset="0"/>
                <a:cs typeface="黑体" charset="0"/>
              </a:rPr>
              <a:t>设计</a:t>
            </a:r>
            <a:r>
              <a:rPr kumimoji="1" lang="zh-CN" altLang="zh-CN" sz="2800" dirty="0" smtClean="0">
                <a:latin typeface="黑体" charset="0"/>
                <a:ea typeface="黑体" charset="0"/>
                <a:cs typeface="黑体" charset="0"/>
              </a:rPr>
              <a:t>（</a:t>
            </a:r>
            <a:r>
              <a:rPr lang="zh-CN" altLang="en-US" sz="2800" dirty="0" smtClean="0">
                <a:latin typeface="黑体" charset="0"/>
                <a:ea typeface="黑体" charset="0"/>
                <a:cs typeface="黑体" charset="0"/>
              </a:rPr>
              <a:t>实</a:t>
            </a:r>
            <a:r>
              <a:rPr lang="en-US" altLang="zh-CN" sz="2800" dirty="0" smtClean="0">
                <a:latin typeface="黑体" charset="0"/>
                <a:ea typeface="黑体" charset="0"/>
                <a:cs typeface="黑体" charset="0"/>
              </a:rPr>
              <a:t>-</a:t>
            </a:r>
            <a:r>
              <a:rPr lang="zh-CN" altLang="en-US" sz="2800" dirty="0" smtClean="0">
                <a:latin typeface="黑体" charset="0"/>
                <a:ea typeface="黑体" charset="0"/>
                <a:cs typeface="黑体" charset="0"/>
              </a:rPr>
              <a:t>实融合</a:t>
            </a:r>
            <a:r>
              <a:rPr lang="zh-CN" altLang="en-US" sz="2800" dirty="0">
                <a:latin typeface="黑体" charset="0"/>
                <a:ea typeface="黑体" charset="0"/>
                <a:cs typeface="黑体" charset="0"/>
              </a:rPr>
              <a:t>）</a:t>
            </a:r>
            <a:endParaRPr lang="en-US" altLang="zh-CN" sz="2800" dirty="0"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4" name="Picture 2" descr="5758978023505638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18" y="2199156"/>
            <a:ext cx="7026702" cy="4320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119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 smtClean="0">
                <a:solidFill>
                  <a:srgbClr val="F7DF56"/>
                </a:solidFill>
              </a:rPr>
              <a:t>选题依据</a:t>
            </a:r>
            <a:r>
              <a:rPr kumimoji="1" lang="en-US" altLang="zh-CN" sz="4800" dirty="0" smtClean="0">
                <a:solidFill>
                  <a:srgbClr val="F7DF56"/>
                </a:solidFill>
              </a:rPr>
              <a:t>——</a:t>
            </a:r>
            <a:r>
              <a:rPr kumimoji="1" lang="zh-CN" altLang="en-US" sz="4800" dirty="0" smtClean="0">
                <a:solidFill>
                  <a:srgbClr val="F7DF56"/>
                </a:solidFill>
              </a:rPr>
              <a:t>实验室的研究</a:t>
            </a:r>
            <a:endParaRPr kumimoji="1"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734" y="1447800"/>
            <a:ext cx="7919954" cy="4800600"/>
          </a:xfrm>
        </p:spPr>
        <p:txBody>
          <a:bodyPr>
            <a:normAutofit/>
          </a:bodyPr>
          <a:lstStyle/>
          <a:p>
            <a:r>
              <a:rPr lang="zh-CN" altLang="zh-CN" sz="2800" dirty="0" smtClean="0">
                <a:latin typeface="黑体" charset="0"/>
                <a:ea typeface="黑体" charset="0"/>
                <a:cs typeface="黑体" charset="0"/>
              </a:rPr>
              <a:t>2</a:t>
            </a:r>
            <a:r>
              <a:rPr lang="en-US" altLang="zh-CN" sz="2800" dirty="0" smtClean="0">
                <a:latin typeface="黑体" charset="0"/>
                <a:ea typeface="黑体" charset="0"/>
                <a:cs typeface="黑体" charset="0"/>
              </a:rPr>
              <a:t>D</a:t>
            </a:r>
            <a:r>
              <a:rPr lang="zh-CN" altLang="en-US" sz="2800" dirty="0" smtClean="0">
                <a:latin typeface="黑体" charset="0"/>
                <a:ea typeface="黑体" charset="0"/>
                <a:cs typeface="黑体" charset="0"/>
              </a:rPr>
              <a:t>家居图像</a:t>
            </a:r>
            <a:r>
              <a:rPr lang="zh-CN" altLang="zh-CN" sz="2800" dirty="0" smtClean="0">
                <a:latin typeface="黑体" charset="0"/>
                <a:ea typeface="黑体" charset="0"/>
                <a:cs typeface="黑体" charset="0"/>
              </a:rPr>
              <a:t>+</a:t>
            </a:r>
            <a:r>
              <a:rPr lang="zh-CN" altLang="zh-CN" sz="2800" dirty="0">
                <a:latin typeface="黑体" charset="0"/>
                <a:ea typeface="黑体" charset="0"/>
                <a:cs typeface="黑体" charset="0"/>
              </a:rPr>
              <a:t>3</a:t>
            </a:r>
            <a:r>
              <a:rPr lang="en-US" altLang="zh-CN" sz="2800" dirty="0" smtClean="0">
                <a:latin typeface="黑体" charset="0"/>
                <a:ea typeface="黑体" charset="0"/>
                <a:cs typeface="黑体" charset="0"/>
              </a:rPr>
              <a:t>D</a:t>
            </a:r>
            <a:r>
              <a:rPr lang="zh-CN" altLang="en-US" sz="2800" dirty="0" smtClean="0">
                <a:latin typeface="黑体" charset="0"/>
                <a:ea typeface="黑体" charset="0"/>
                <a:cs typeface="黑体" charset="0"/>
              </a:rPr>
              <a:t>家具模型的</a:t>
            </a:r>
            <a:r>
              <a:rPr lang="en-US" altLang="zh-CN" sz="2800" dirty="0">
                <a:latin typeface="黑体" charset="0"/>
                <a:ea typeface="黑体" charset="0"/>
                <a:cs typeface="黑体" charset="0"/>
              </a:rPr>
              <a:t>DIY</a:t>
            </a:r>
            <a:r>
              <a:rPr lang="zh-CN" altLang="en-US" sz="2800" dirty="0">
                <a:latin typeface="黑体" charset="0"/>
                <a:ea typeface="黑体" charset="0"/>
                <a:cs typeface="黑体" charset="0"/>
              </a:rPr>
              <a:t>设计</a:t>
            </a:r>
            <a:r>
              <a:rPr kumimoji="1" lang="zh-CN" altLang="zh-CN" sz="2800" dirty="0" smtClean="0">
                <a:latin typeface="黑体" charset="0"/>
                <a:ea typeface="黑体" charset="0"/>
                <a:cs typeface="黑体" charset="0"/>
              </a:rPr>
              <a:t>（</a:t>
            </a:r>
            <a:r>
              <a:rPr lang="zh-CN" altLang="en-US" sz="2800" dirty="0" smtClean="0">
                <a:latin typeface="黑体" charset="0"/>
                <a:ea typeface="黑体" charset="0"/>
                <a:cs typeface="黑体" charset="0"/>
              </a:rPr>
              <a:t>虚</a:t>
            </a:r>
            <a:r>
              <a:rPr lang="en-US" altLang="zh-CN" sz="2800" dirty="0" smtClean="0">
                <a:latin typeface="黑体" charset="0"/>
                <a:ea typeface="黑体" charset="0"/>
                <a:cs typeface="黑体" charset="0"/>
              </a:rPr>
              <a:t>-</a:t>
            </a:r>
            <a:r>
              <a:rPr lang="zh-CN" altLang="en-US" sz="2800" dirty="0" smtClean="0">
                <a:latin typeface="黑体" charset="0"/>
                <a:ea typeface="黑体" charset="0"/>
                <a:cs typeface="黑体" charset="0"/>
              </a:rPr>
              <a:t>实融合</a:t>
            </a:r>
            <a:r>
              <a:rPr lang="zh-CN" altLang="en-US" sz="2800" dirty="0">
                <a:latin typeface="黑体" charset="0"/>
                <a:ea typeface="黑体" charset="0"/>
                <a:cs typeface="黑体" charset="0"/>
              </a:rPr>
              <a:t>）</a:t>
            </a:r>
            <a:endParaRPr lang="en-US" altLang="zh-CN" sz="2800" dirty="0">
              <a:latin typeface="黑体" charset="0"/>
              <a:ea typeface="黑体" charset="0"/>
              <a:cs typeface="黑体" charset="0"/>
            </a:endParaRPr>
          </a:p>
        </p:txBody>
      </p:sp>
      <p:grpSp>
        <p:nvGrpSpPr>
          <p:cNvPr id="5" name="组合 2"/>
          <p:cNvGrpSpPr>
            <a:grpSpLocks/>
          </p:cNvGrpSpPr>
          <p:nvPr/>
        </p:nvGrpSpPr>
        <p:grpSpPr bwMode="auto">
          <a:xfrm>
            <a:off x="1186306" y="2903537"/>
            <a:ext cx="7747382" cy="2700337"/>
            <a:chOff x="939086" y="2261450"/>
            <a:chExt cx="7370021" cy="2329870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180425" y="2261451"/>
              <a:ext cx="3128682" cy="2329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939086" y="2261450"/>
              <a:ext cx="3252856" cy="2329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右箭头 7"/>
            <p:cNvSpPr/>
            <p:nvPr/>
          </p:nvSpPr>
          <p:spPr bwMode="auto">
            <a:xfrm>
              <a:off x="4235539" y="3069578"/>
              <a:ext cx="922717" cy="675265"/>
            </a:xfrm>
            <a:prstGeom prst="rightArrow">
              <a:avLst/>
            </a:prstGeom>
            <a:ln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r">
                <a:defRPr/>
              </a:pPr>
              <a:endParaRPr lang="zh-CN" altLang="en-US">
                <a:solidFill>
                  <a:schemeClr val="accent1"/>
                </a:solidFill>
                <a:latin typeface="Lucida Sans Unicode" pitchFamily="34" charset="0"/>
                <a:ea typeface="Gulim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3329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>
                <a:solidFill>
                  <a:srgbClr val="F7DF56"/>
                </a:solidFill>
              </a:rPr>
              <a:t>选题依据</a:t>
            </a:r>
            <a:endParaRPr kumimoji="1"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734" y="1447800"/>
            <a:ext cx="7919954" cy="4800600"/>
          </a:xfrm>
        </p:spPr>
        <p:txBody>
          <a:bodyPr/>
          <a:lstStyle/>
          <a:p>
            <a:r>
              <a:rPr kumimoji="1" lang="zh-CN" altLang="en-US" dirty="0" smtClean="0"/>
              <a:t>家居</a:t>
            </a:r>
            <a:r>
              <a:rPr kumimoji="1" lang="en-US" altLang="zh-CN" dirty="0" smtClean="0"/>
              <a:t>DIY</a:t>
            </a:r>
            <a:r>
              <a:rPr kumimoji="1" lang="zh-CN" altLang="en-US" dirty="0" smtClean="0"/>
              <a:t>技术性能对比</a:t>
            </a:r>
            <a:endParaRPr kumimoji="1"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408417"/>
              </p:ext>
            </p:extLst>
          </p:nvPr>
        </p:nvGraphicFramePr>
        <p:xfrm>
          <a:off x="1235121" y="2423385"/>
          <a:ext cx="7698565" cy="36700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9713"/>
                <a:gridCol w="1539713"/>
                <a:gridCol w="1539713"/>
                <a:gridCol w="1539713"/>
                <a:gridCol w="1539713"/>
              </a:tblGrid>
              <a:tr h="10689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宋体"/>
                          <a:cs typeface="Helvetica"/>
                        </a:rPr>
                        <a:t>家居</a:t>
                      </a: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DIY</a:t>
                      </a:r>
                      <a:r>
                        <a:rPr lang="zh-CN" sz="2000" kern="0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宋体"/>
                          <a:cs typeface="Helvetica"/>
                        </a:rPr>
                        <a:t>采用的技术方式</a:t>
                      </a:r>
                      <a:endParaRPr lang="en-US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宋体"/>
                          <a:cs typeface="Helvetica"/>
                        </a:rPr>
                        <a:t>场景的真实感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宋体"/>
                          <a:cs typeface="Helvetica"/>
                        </a:rPr>
                        <a:t>过程的复杂性</a:t>
                      </a:r>
                      <a:endParaRPr lang="en-US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宋体"/>
                          <a:cs typeface="Helvetica"/>
                        </a:rPr>
                        <a:t>操作的灵活性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宋体"/>
                          <a:cs typeface="Helvetica"/>
                        </a:rPr>
                        <a:t>交互的易用性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8670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3D+3D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宋体"/>
                          <a:cs typeface="Helvetica"/>
                        </a:rPr>
                        <a:t>低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宋体"/>
                          <a:cs typeface="Helvetica"/>
                        </a:rPr>
                        <a:t>高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宋体"/>
                          <a:cs typeface="Helvetica"/>
                        </a:rPr>
                        <a:t>高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宋体"/>
                          <a:cs typeface="Helvetica"/>
                        </a:rPr>
                        <a:t>高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8670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2D+2D</a:t>
                      </a:r>
                      <a:endParaRPr lang="en-US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宋体"/>
                          <a:cs typeface="Helvetica"/>
                        </a:rPr>
                        <a:t>高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宋体"/>
                          <a:cs typeface="Helvetica"/>
                        </a:rPr>
                        <a:t>低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宋体"/>
                          <a:cs typeface="Helvetica"/>
                        </a:rPr>
                        <a:t>低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宋体"/>
                          <a:cs typeface="Helvetica"/>
                        </a:rPr>
                        <a:t>低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8670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宋体"/>
                        </a:rPr>
                        <a:t>2D+3D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宋体"/>
                          <a:cs typeface="Helvetica"/>
                        </a:rPr>
                        <a:t>高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宋体"/>
                          <a:cs typeface="Helvetica"/>
                        </a:rPr>
                        <a:t>低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宋体"/>
                          <a:cs typeface="Helvetica"/>
                        </a:rPr>
                        <a:t>高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solidFill>
                            <a:srgbClr val="000000"/>
                          </a:solidFill>
                          <a:effectLst/>
                          <a:latin typeface="Helvetica"/>
                          <a:ea typeface="宋体"/>
                          <a:cs typeface="Helvetica"/>
                        </a:rPr>
                        <a:t>高</a:t>
                      </a:r>
                      <a:endParaRPr lang="en-US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1515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400" dirty="0">
                <a:solidFill>
                  <a:srgbClr val="F7DF56"/>
                </a:solidFill>
              </a:rPr>
              <a:t>背景情况</a:t>
            </a:r>
            <a:r>
              <a:rPr kumimoji="1" lang="zh-CN" altLang="zh-CN" sz="4400" dirty="0">
                <a:solidFill>
                  <a:srgbClr val="F7DF56"/>
                </a:solidFill>
              </a:rPr>
              <a:t>—</a:t>
            </a:r>
            <a:r>
              <a:rPr kumimoji="1" lang="zh-CN" altLang="zh-CN" sz="4400" dirty="0" smtClean="0">
                <a:solidFill>
                  <a:srgbClr val="F7DF56"/>
                </a:solidFill>
              </a:rPr>
              <a:t>—</a:t>
            </a:r>
            <a:r>
              <a:rPr kumimoji="1" lang="zh-CN" altLang="en-US" sz="4400" dirty="0" smtClean="0">
                <a:solidFill>
                  <a:srgbClr val="F7DF56"/>
                </a:solidFill>
              </a:rPr>
              <a:t>箱体重建</a:t>
            </a:r>
            <a:endParaRPr kumimoji="1" lang="zh-CN" altLang="en-US" dirty="0"/>
          </a:p>
        </p:txBody>
      </p:sp>
      <p:pic>
        <p:nvPicPr>
          <p:cNvPr id="4" name="图片 3" descr="无标题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432" y="2426753"/>
            <a:ext cx="5216971" cy="297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066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800" dirty="0" smtClean="0">
                <a:solidFill>
                  <a:srgbClr val="F7DF56"/>
                </a:solidFill>
              </a:rPr>
              <a:t>背景情况</a:t>
            </a:r>
            <a:r>
              <a:rPr kumimoji="1" lang="zh-CN" altLang="zh-CN" sz="4800" dirty="0">
                <a:solidFill>
                  <a:srgbClr val="F7DF56"/>
                </a:solidFill>
              </a:rPr>
              <a:t>—</a:t>
            </a:r>
            <a:r>
              <a:rPr kumimoji="1" lang="zh-CN" altLang="zh-CN" sz="4800" dirty="0" smtClean="0">
                <a:solidFill>
                  <a:srgbClr val="F7DF56"/>
                </a:solidFill>
              </a:rPr>
              <a:t>—</a:t>
            </a:r>
            <a:r>
              <a:rPr kumimoji="1" lang="zh-CN" altLang="en-US" sz="4800" dirty="0" smtClean="0">
                <a:solidFill>
                  <a:srgbClr val="F7DF56"/>
                </a:solidFill>
              </a:rPr>
              <a:t>特征提取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5386" y="1600200"/>
            <a:ext cx="7908302" cy="4525963"/>
          </a:xfrm>
        </p:spPr>
        <p:txBody>
          <a:bodyPr/>
          <a:lstStyle/>
          <a:p>
            <a:r>
              <a:rPr lang="zh-CN" altLang="zh-CN" sz="2800" dirty="0" smtClean="0"/>
              <a:t>早期</a:t>
            </a:r>
            <a:endParaRPr lang="en-US" altLang="zh-CN" sz="2800" dirty="0"/>
          </a:p>
          <a:p>
            <a:pPr lvl="1"/>
            <a:r>
              <a:rPr lang="zh-CN" altLang="zh-CN" sz="2400" dirty="0" smtClean="0"/>
              <a:t>尺度不变特征变换（</a:t>
            </a:r>
            <a:r>
              <a:rPr lang="en-US" altLang="zh-CN" sz="2400" dirty="0" smtClean="0"/>
              <a:t>SIFT</a:t>
            </a:r>
            <a:r>
              <a:rPr lang="zh-CN" altLang="zh-CN" sz="2400" dirty="0" smtClean="0"/>
              <a:t>）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方向梯度直方图（</a:t>
            </a:r>
            <a:r>
              <a:rPr lang="en-US" altLang="zh-CN" sz="2400" dirty="0" smtClean="0"/>
              <a:t>HOG</a:t>
            </a:r>
            <a:r>
              <a:rPr lang="zh-CN" altLang="zh-CN" sz="2400" dirty="0" smtClean="0"/>
              <a:t>）</a:t>
            </a:r>
            <a:endParaRPr lang="en-US" altLang="zh-CN" sz="2400" dirty="0" smtClean="0"/>
          </a:p>
          <a:p>
            <a:r>
              <a:rPr lang="en-US" altLang="zh-CN" sz="2800" dirty="0" smtClean="0"/>
              <a:t>2006</a:t>
            </a:r>
            <a:r>
              <a:rPr lang="zh-CN" altLang="zh-CN" sz="2800" dirty="0" smtClean="0"/>
              <a:t>年</a:t>
            </a:r>
            <a:endParaRPr lang="en-US" altLang="zh-CN" sz="2800" dirty="0"/>
          </a:p>
          <a:p>
            <a:pPr lvl="1"/>
            <a:r>
              <a:rPr lang="zh-CN" altLang="zh-CN" sz="2400" dirty="0" smtClean="0"/>
              <a:t>深度学习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具有更强</a:t>
            </a:r>
            <a:r>
              <a:rPr lang="zh-CN" altLang="zh-CN" sz="2400" dirty="0"/>
              <a:t>大的特征学习和特征表达</a:t>
            </a:r>
            <a:r>
              <a:rPr lang="zh-CN" altLang="zh-CN" sz="2400" dirty="0" smtClean="0"/>
              <a:t>能力</a:t>
            </a:r>
            <a:endParaRPr lang="en-US" altLang="zh-CN" sz="2400" dirty="0"/>
          </a:p>
          <a:p>
            <a:pPr lvl="2"/>
            <a:r>
              <a:rPr lang="zh-CN" altLang="zh-CN" sz="2000" dirty="0" smtClean="0"/>
              <a:t>在语音识别</a:t>
            </a:r>
            <a:r>
              <a:rPr lang="zh-CN" altLang="zh-CN" sz="2000" dirty="0"/>
              <a:t>、</a:t>
            </a:r>
            <a:r>
              <a:rPr lang="zh-CN" altLang="zh-CN" sz="2000" dirty="0" smtClean="0"/>
              <a:t>图像识别和自然语言处理等</a:t>
            </a:r>
            <a:r>
              <a:rPr lang="zh-CN" altLang="en-US" sz="2000" dirty="0" smtClean="0"/>
              <a:t>研究</a:t>
            </a:r>
            <a:r>
              <a:rPr lang="zh-CN" altLang="zh-CN" sz="2000" dirty="0" smtClean="0"/>
              <a:t>领域获</a:t>
            </a:r>
            <a:r>
              <a:rPr lang="zh-CN" altLang="zh-CN" sz="2000" dirty="0"/>
              <a:t>得了</a:t>
            </a:r>
            <a:r>
              <a:rPr lang="zh-CN" altLang="zh-CN" sz="2000" dirty="0" smtClean="0"/>
              <a:t>突破性的进展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在人脸识别、行人检测和自动驾驶等应用领域取得了显著的成果</a:t>
            </a:r>
            <a:endParaRPr lang="en-US" altLang="zh-CN" sz="2000" dirty="0"/>
          </a:p>
          <a:p>
            <a:pPr lvl="2"/>
            <a:r>
              <a:rPr kumimoji="1" lang="zh-CN" altLang="en-US" sz="2000" dirty="0" smtClean="0"/>
              <a:t>将运用在家居智能交互中</a:t>
            </a:r>
            <a:endParaRPr kumimoji="1" lang="en-US" altLang="zh-CN" sz="2000" dirty="0" smtClean="0"/>
          </a:p>
          <a:p>
            <a:pPr lvl="2"/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258198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400" dirty="0" smtClean="0">
                <a:solidFill>
                  <a:srgbClr val="F7DF56"/>
                </a:solidFill>
              </a:rPr>
              <a:t>理论意义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734" y="1600200"/>
            <a:ext cx="7620400" cy="4525963"/>
          </a:xfrm>
        </p:spPr>
        <p:txBody>
          <a:bodyPr/>
          <a:lstStyle/>
          <a:p>
            <a:r>
              <a:rPr lang="zh-CN" altLang="zh-CN" dirty="0" smtClean="0"/>
              <a:t>本课题涉及到了图像标注</a:t>
            </a:r>
            <a:r>
              <a:rPr lang="zh-CN" altLang="zh-CN" dirty="0"/>
              <a:t>、图像分割、物体的近似三维重建等</a:t>
            </a:r>
            <a:r>
              <a:rPr lang="zh-CN" altLang="zh-CN" dirty="0" smtClean="0"/>
              <a:t>方面，</a:t>
            </a:r>
            <a:r>
              <a:rPr lang="zh-CN" altLang="zh-CN" dirty="0"/>
              <a:t>结合了计算机视觉、自然语言处理和计算机图形学等领域的研究</a:t>
            </a:r>
            <a:r>
              <a:rPr lang="zh-CN" altLang="zh-CN" dirty="0" smtClean="0"/>
              <a:t>内容，</a:t>
            </a:r>
            <a:r>
              <a:rPr lang="zh-CN" altLang="en-US" dirty="0" smtClean="0"/>
              <a:t>因此</a:t>
            </a:r>
            <a:r>
              <a:rPr lang="zh-CN" altLang="zh-CN" dirty="0" smtClean="0"/>
              <a:t>具有</a:t>
            </a:r>
            <a:r>
              <a:rPr lang="zh-CN" altLang="en-US" dirty="0" smtClean="0"/>
              <a:t>较</a:t>
            </a:r>
            <a:r>
              <a:rPr lang="zh-CN" altLang="zh-CN" dirty="0" smtClean="0"/>
              <a:t>高的科学</a:t>
            </a:r>
            <a:r>
              <a:rPr lang="zh-CN" altLang="en-US" dirty="0" smtClean="0"/>
              <a:t>研究</a:t>
            </a:r>
            <a:r>
              <a:rPr lang="zh-CN" altLang="zh-CN" dirty="0" smtClean="0"/>
              <a:t>价值</a:t>
            </a:r>
            <a:r>
              <a:rPr lang="zh-CN" altLang="zh-CN" dirty="0"/>
              <a:t>。</a:t>
            </a:r>
            <a:r>
              <a:rPr lang="en-US" altLang="zh-CN" dirty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025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夏至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夏至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夏至.thmx</Template>
  <TotalTime>6899</TotalTime>
  <Words>619</Words>
  <Application>Microsoft Macintosh PowerPoint</Application>
  <PresentationFormat>全屏显示(4:3)</PresentationFormat>
  <Paragraphs>175</Paragraphs>
  <Slides>26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夏至</vt:lpstr>
      <vt:lpstr>室内图像的家具多标签标注与箱体重建算法研究</vt:lpstr>
      <vt:lpstr>目录</vt:lpstr>
      <vt:lpstr>选题依据</vt:lpstr>
      <vt:lpstr>选题依据</vt:lpstr>
      <vt:lpstr>选题依据——实验室的研究</vt:lpstr>
      <vt:lpstr>选题依据</vt:lpstr>
      <vt:lpstr>背景情况——箱体重建</vt:lpstr>
      <vt:lpstr>背景情况——特征提取</vt:lpstr>
      <vt:lpstr>理论意义</vt:lpstr>
      <vt:lpstr>应用价值</vt:lpstr>
      <vt:lpstr>研究内容</vt:lpstr>
      <vt:lpstr>工作范围</vt:lpstr>
      <vt:lpstr>工作范围</vt:lpstr>
      <vt:lpstr>工作范围</vt:lpstr>
      <vt:lpstr>工作范围</vt:lpstr>
      <vt:lpstr>工作范围</vt:lpstr>
      <vt:lpstr>工作范围</vt:lpstr>
      <vt:lpstr>关键技术难点</vt:lpstr>
      <vt:lpstr>关键技术难点</vt:lpstr>
      <vt:lpstr>关键技术难点</vt:lpstr>
      <vt:lpstr>技术路线</vt:lpstr>
      <vt:lpstr>预期成果</vt:lpstr>
      <vt:lpstr>预期成果</vt:lpstr>
      <vt:lpstr>预期成果</vt:lpstr>
      <vt:lpstr>创新点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 tianyao</dc:creator>
  <cp:lastModifiedBy>ma tianyao</cp:lastModifiedBy>
  <cp:revision>130</cp:revision>
  <dcterms:created xsi:type="dcterms:W3CDTF">2016-11-20T16:12:23Z</dcterms:created>
  <dcterms:modified xsi:type="dcterms:W3CDTF">2016-11-28T11:02:06Z</dcterms:modified>
</cp:coreProperties>
</file>